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  <p:sldId id="330" r:id="rId82"/>
    <p:sldId id="331" r:id="rId83"/>
    <p:sldId id="332" r:id="rId84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 b="def" i="def"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 b="def" i="def"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slide" Target="slides/slide57.xml"/><Relationship Id="rId65" Type="http://schemas.openxmlformats.org/officeDocument/2006/relationships/slide" Target="slides/slide58.xml"/><Relationship Id="rId66" Type="http://schemas.openxmlformats.org/officeDocument/2006/relationships/slide" Target="slides/slide59.xml"/><Relationship Id="rId67" Type="http://schemas.openxmlformats.org/officeDocument/2006/relationships/slide" Target="slides/slide60.xml"/><Relationship Id="rId68" Type="http://schemas.openxmlformats.org/officeDocument/2006/relationships/slide" Target="slides/slide61.xml"/><Relationship Id="rId69" Type="http://schemas.openxmlformats.org/officeDocument/2006/relationships/slide" Target="slides/slide62.xml"/><Relationship Id="rId70" Type="http://schemas.openxmlformats.org/officeDocument/2006/relationships/slide" Target="slides/slide63.xml"/><Relationship Id="rId71" Type="http://schemas.openxmlformats.org/officeDocument/2006/relationships/slide" Target="slides/slide64.xml"/><Relationship Id="rId72" Type="http://schemas.openxmlformats.org/officeDocument/2006/relationships/slide" Target="slides/slide65.xml"/><Relationship Id="rId73" Type="http://schemas.openxmlformats.org/officeDocument/2006/relationships/slide" Target="slides/slide66.xml"/><Relationship Id="rId74" Type="http://schemas.openxmlformats.org/officeDocument/2006/relationships/slide" Target="slides/slide67.xml"/><Relationship Id="rId75" Type="http://schemas.openxmlformats.org/officeDocument/2006/relationships/slide" Target="slides/slide68.xml"/><Relationship Id="rId76" Type="http://schemas.openxmlformats.org/officeDocument/2006/relationships/slide" Target="slides/slide69.xml"/><Relationship Id="rId77" Type="http://schemas.openxmlformats.org/officeDocument/2006/relationships/slide" Target="slides/slide70.xml"/><Relationship Id="rId78" Type="http://schemas.openxmlformats.org/officeDocument/2006/relationships/slide" Target="slides/slide71.xml"/><Relationship Id="rId79" Type="http://schemas.openxmlformats.org/officeDocument/2006/relationships/slide" Target="slides/slide72.xml"/><Relationship Id="rId80" Type="http://schemas.openxmlformats.org/officeDocument/2006/relationships/slide" Target="slides/slide73.xml"/><Relationship Id="rId81" Type="http://schemas.openxmlformats.org/officeDocument/2006/relationships/slide" Target="slides/slide74.xml"/><Relationship Id="rId82" Type="http://schemas.openxmlformats.org/officeDocument/2006/relationships/slide" Target="slides/slide75.xml"/><Relationship Id="rId83" Type="http://schemas.openxmlformats.org/officeDocument/2006/relationships/slide" Target="slides/slide76.xml"/><Relationship Id="rId84" Type="http://schemas.openxmlformats.org/officeDocument/2006/relationships/slide" Target="slides/slide77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大標題與副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名言語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王大明"/>
          <p:cNvSpPr txBox="1"/>
          <p:nvPr>
            <p:ph type="body" sz="quarter" idx="13"/>
          </p:nvPr>
        </p:nvSpPr>
        <p:spPr>
          <a:xfrm>
            <a:off x="1270000" y="6362700"/>
            <a:ext cx="10464800" cy="5207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–王大明</a:t>
            </a:r>
          </a:p>
        </p:txBody>
      </p:sp>
      <p:sp>
        <p:nvSpPr>
          <p:cNvPr id="94" name="「在此輸入名言語錄。」"/>
          <p:cNvSpPr txBox="1"/>
          <p:nvPr>
            <p:ph type="body" sz="quarter" idx="14"/>
          </p:nvPr>
        </p:nvSpPr>
        <p:spPr>
          <a:xfrm>
            <a:off x="1270000" y="4222750"/>
            <a:ext cx="10464800" cy="7747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/>
            </a:lvl1pPr>
          </a:lstStyle>
          <a:p>
            <a:pPr/>
            <a:r>
              <a:t>「在此輸入名言語錄。」</a:t>
            </a:r>
          </a:p>
        </p:txBody>
      </p:sp>
      <p:sp>
        <p:nvSpPr>
          <p:cNvPr id="95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影像"/>
          <p:cNvSpPr/>
          <p:nvPr>
            <p:ph type="pic" idx="13"/>
          </p:nvPr>
        </p:nvSpPr>
        <p:spPr>
          <a:xfrm>
            <a:off x="-812800" y="0"/>
            <a:ext cx="15232066" cy="10160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照片 - 水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影像"/>
          <p:cNvSpPr/>
          <p:nvPr>
            <p:ph type="pic" idx="13"/>
          </p:nvPr>
        </p:nvSpPr>
        <p:spPr>
          <a:xfrm>
            <a:off x="1606550" y="635000"/>
            <a:ext cx="9779000" cy="652272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itle Text"/>
          <p:cNvSpPr txBox="1"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sz="quarter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幻燈片編號"/>
          <p:cNvSpPr txBox="1"/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大標題 - 中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照片 - 直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影像"/>
          <p:cNvSpPr/>
          <p:nvPr>
            <p:ph type="pic" idx="13"/>
          </p:nvPr>
        </p:nvSpPr>
        <p:spPr>
          <a:xfrm>
            <a:off x="2717800" y="635000"/>
            <a:ext cx="12357100" cy="823806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Title Text"/>
          <p:cNvSpPr txBox="1"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40" name="Body Level One…"/>
          <p:cNvSpPr txBox="1"/>
          <p:nvPr>
            <p:ph type="body" sz="quarter" idx="1"/>
          </p:nvPr>
        </p:nvSpPr>
        <p:spPr>
          <a:xfrm>
            <a:off x="952500" y="4762500"/>
            <a:ext cx="5334000" cy="4102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大標題 - 上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大標題與項目符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大標題、項目符號與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影像"/>
          <p:cNvSpPr/>
          <p:nvPr>
            <p:ph type="pic" idx="13"/>
          </p:nvPr>
        </p:nvSpPr>
        <p:spPr>
          <a:xfrm>
            <a:off x="4533900" y="2603500"/>
            <a:ext cx="942975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Body Level One…"/>
          <p:cNvSpPr txBox="1"/>
          <p:nvPr>
            <p:ph type="body" sz="half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項目符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照片 - 一頁三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影像"/>
          <p:cNvSpPr/>
          <p:nvPr>
            <p:ph type="pic" sz="quarter" idx="13"/>
          </p:nvPr>
        </p:nvSpPr>
        <p:spPr>
          <a:xfrm>
            <a:off x="6680200" y="5026947"/>
            <a:ext cx="6057901" cy="404070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影像"/>
          <p:cNvSpPr/>
          <p:nvPr>
            <p:ph type="pic" sz="quarter" idx="14"/>
          </p:nvPr>
        </p:nvSpPr>
        <p:spPr>
          <a:xfrm>
            <a:off x="6502400" y="886747"/>
            <a:ext cx="5867400" cy="39116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影像"/>
          <p:cNvSpPr/>
          <p:nvPr>
            <p:ph type="pic" idx="15"/>
          </p:nvPr>
        </p:nvSpPr>
        <p:spPr>
          <a:xfrm>
            <a:off x="-2374900" y="889000"/>
            <a:ext cx="11976100" cy="798406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幻燈片編號"/>
          <p:cNvSpPr txBox="1"/>
          <p:nvPr>
            <p:ph type="sldNum" sz="quarter" idx="2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11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pn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0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1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Relationship Id="rId3" Type="http://schemas.openxmlformats.org/officeDocument/2006/relationships/image" Target="../media/image24.png"/><Relationship Id="rId4" Type="http://schemas.openxmlformats.org/officeDocument/2006/relationships/image" Target="../media/image25.png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6.png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8.png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9.png"/><Relationship Id="rId3" Type="http://schemas.openxmlformats.org/officeDocument/2006/relationships/hyperlink" Target="http://getbootstrap.com/getting-started/#examples%E8%A7%80%E7%9C%8B%E4%B8%80%E4%BA%9B%E7%AF%84%E4%BE%8B" TargetMode="External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s://www.google.com/fonts" TargetMode="External"/><Relationship Id="rId3" Type="http://schemas.openxmlformats.org/officeDocument/2006/relationships/image" Target="../media/image28.png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8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png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0.png"/></Relationships>
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1.png"/></Relationships>
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2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11.png"/></Relationships>
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Relationship Id="rId4" Type="http://schemas.openxmlformats.org/officeDocument/2006/relationships/image" Target="../media/image35.png"/></Relationships>
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/Relationships>
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Relationship Id="rId4" Type="http://schemas.openxmlformats.org/officeDocument/2006/relationships/image" Target="../media/image37.png"/></Relationships>
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6" Type="http://schemas.openxmlformats.org/officeDocument/2006/relationships/image" Target="../media/image37.png"/></Relationships>
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8.png"/><Relationship Id="rId3" Type="http://schemas.openxmlformats.org/officeDocument/2006/relationships/image" Target="../media/image39.png"/><Relationship Id="rId4" Type="http://schemas.openxmlformats.org/officeDocument/2006/relationships/image" Target="../media/image40.png"/></Relationships>

</file>

<file path=ppt/slides/_rels/slide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5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5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png"/><Relationship Id="rId3" Type="http://schemas.openxmlformats.org/officeDocument/2006/relationships/hyperlink" Target="http://www.slideshare.net/AndreiAvadanei/spaghetti-code-vs-mvc" TargetMode="External"/></Relationships>
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1.png"/></Relationships>

</file>

<file path=ppt/slides/_rels/slide6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6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6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6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6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2.png"/></Relationships>

</file>

<file path=ppt/slides/_rels/slide6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3.png"/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5" Type="http://schemas.openxmlformats.org/officeDocument/2006/relationships/image" Target="../media/image46.png"/><Relationship Id="rId6" Type="http://schemas.openxmlformats.org/officeDocument/2006/relationships/image" Target="../media/image47.png"/></Relationships>

</file>

<file path=ppt/slides/_rels/slide6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hyperlink" Target="https://github.com/jojotenya/news_dashboard_demo.git" TargetMode="External"/><Relationship Id="rId3" Type="http://schemas.openxmlformats.org/officeDocument/2006/relationships/hyperlink" Target="https://github.com/jojotenya/realtime_face_detection.git" TargetMode="External"/></Relationships>

</file>

<file path=ppt/slides/_rels/slide6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6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
</file>

<file path=ppt/slides/_rels/slide7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7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7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7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8.png"/></Relationships>

</file>

<file path=ppt/slides/_rels/slide7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9.png"/></Relationships>

</file>

<file path=ppt/slides/_rels/slide7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0.png"/><Relationship Id="rId3" Type="http://schemas.openxmlformats.org/officeDocument/2006/relationships/image" Target="../media/image51.png"/><Relationship Id="rId4" Type="http://schemas.openxmlformats.org/officeDocument/2006/relationships/image" Target="../media/image52.png"/></Relationships>

</file>

<file path=ppt/slides/_rels/slide7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7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mailto:jojotenya@gmail.com" TargetMode="Externa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2.png"/><Relationship Id="rId3" Type="http://schemas.openxmlformats.org/officeDocument/2006/relationships/image" Target="../media/image15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Django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Django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MTV(MVC)"/>
          <p:cNvSpPr txBox="1"/>
          <p:nvPr>
            <p:ph type="title"/>
          </p:nvPr>
        </p:nvSpPr>
        <p:spPr>
          <a:xfrm>
            <a:off x="952500" y="-114300"/>
            <a:ext cx="11099800" cy="2159000"/>
          </a:xfrm>
          <a:prstGeom prst="rect">
            <a:avLst/>
          </a:prstGeom>
        </p:spPr>
        <p:txBody>
          <a:bodyPr/>
          <a:lstStyle/>
          <a:p>
            <a:pPr/>
            <a:r>
              <a:t>MTV(MVC)</a:t>
            </a:r>
          </a:p>
        </p:txBody>
      </p:sp>
      <p:pic>
        <p:nvPicPr>
          <p:cNvPr id="165" name="影像" descr="影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23307" y="1951171"/>
            <a:ext cx="5420718" cy="7603858"/>
          </a:xfrm>
          <a:prstGeom prst="rect">
            <a:avLst/>
          </a:prstGeom>
          <a:ln w="12700">
            <a:miter lim="400000"/>
          </a:ln>
        </p:spPr>
      </p:pic>
      <p:pic>
        <p:nvPicPr>
          <p:cNvPr id="166" name="影像" descr="影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38200" y="2009006"/>
            <a:ext cx="3068588" cy="3068588"/>
          </a:xfrm>
          <a:prstGeom prst="rect">
            <a:avLst/>
          </a:prstGeom>
          <a:ln w="12700">
            <a:miter lim="400000"/>
          </a:ln>
        </p:spPr>
      </p:pic>
      <p:pic>
        <p:nvPicPr>
          <p:cNvPr id="167" name="影像" descr="影像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461386" y="3160848"/>
            <a:ext cx="1630518" cy="2437446"/>
          </a:xfrm>
          <a:prstGeom prst="rect">
            <a:avLst/>
          </a:prstGeom>
          <a:ln w="12700">
            <a:miter lim="400000"/>
          </a:ln>
        </p:spPr>
      </p:pic>
      <p:pic>
        <p:nvPicPr>
          <p:cNvPr id="168" name="影像" descr="影像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477814" y="6419353"/>
            <a:ext cx="1597661" cy="2159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9" name="影像" descr="影像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95350" y="4701406"/>
            <a:ext cx="3365500" cy="4533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0" name="影像" descr="影像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8392689" y="8439158"/>
            <a:ext cx="1927519" cy="1348598"/>
          </a:xfrm>
          <a:prstGeom prst="rect">
            <a:avLst/>
          </a:prstGeom>
          <a:ln w="12700">
            <a:miter lim="400000"/>
          </a:ln>
        </p:spPr>
      </p:pic>
      <p:pic>
        <p:nvPicPr>
          <p:cNvPr id="171" name="影像" descr="影像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2484966" y="1390650"/>
            <a:ext cx="2893243" cy="192882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常見的類MVC架構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常見的類MVC架構</a:t>
            </a:r>
          </a:p>
        </p:txBody>
      </p:sp>
      <p:sp>
        <p:nvSpPr>
          <p:cNvPr id="174" name="PHP: Zend Framework…"/>
          <p:cNvSpPr txBox="1"/>
          <p:nvPr/>
        </p:nvSpPr>
        <p:spPr>
          <a:xfrm>
            <a:off x="2507615" y="3416299"/>
            <a:ext cx="7777735" cy="467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6000"/>
            </a:pPr>
            <a:r>
              <a:t>PHP: Zend Framework</a:t>
            </a:r>
          </a:p>
          <a:p>
            <a:pPr algn="l">
              <a:defRPr sz="6000"/>
            </a:pPr>
            <a:r>
              <a:t>Python: Django</a:t>
            </a:r>
          </a:p>
          <a:p>
            <a:pPr algn="l">
              <a:defRPr sz="6000"/>
            </a:pPr>
            <a:r>
              <a:t>Ruby: Ruby on Rails </a:t>
            </a:r>
          </a:p>
          <a:p>
            <a:pPr algn="l">
              <a:defRPr sz="6000"/>
            </a:pPr>
            <a:r>
              <a:t>.NET: ASP.NET MVC</a:t>
            </a:r>
          </a:p>
          <a:p>
            <a:pPr algn="l">
              <a:defRPr sz="6000"/>
            </a:pPr>
            <a:r>
              <a:t>…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安裝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安裝</a:t>
            </a:r>
          </a:p>
        </p:txBody>
      </p:sp>
      <p:sp>
        <p:nvSpPr>
          <p:cNvPr id="177" name="pip install django…"/>
          <p:cNvSpPr txBox="1"/>
          <p:nvPr/>
        </p:nvSpPr>
        <p:spPr>
          <a:xfrm>
            <a:off x="3726718" y="4279900"/>
            <a:ext cx="5297538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1">
                <a:latin typeface="Helvetica"/>
                <a:ea typeface="Helvetica"/>
                <a:cs typeface="Helvetica"/>
                <a:sym typeface="Helvetica"/>
              </a:defRPr>
            </a:pPr>
            <a:r>
              <a:t>pip install django</a:t>
            </a:r>
          </a:p>
          <a:p>
            <a:pPr algn="l">
              <a:defRPr b="1">
                <a:latin typeface="Helvetica"/>
                <a:ea typeface="Helvetica"/>
                <a:cs typeface="Helvetica"/>
                <a:sym typeface="Helvetica"/>
              </a:defRPr>
            </a:pPr>
            <a:r>
              <a:t>pip freeze | grep Django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暖個身，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暖個身，</a:t>
            </a:r>
          </a:p>
          <a:p>
            <a:pPr/>
            <a:r>
              <a:t>先來做個簡單的Blog吧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建置projec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建置project</a:t>
            </a:r>
          </a:p>
        </p:txBody>
      </p:sp>
      <p:sp>
        <p:nvSpPr>
          <p:cNvPr id="182" name="mkdir myproject…"/>
          <p:cNvSpPr txBox="1"/>
          <p:nvPr/>
        </p:nvSpPr>
        <p:spPr>
          <a:xfrm>
            <a:off x="3174519" y="2517774"/>
            <a:ext cx="7658993" cy="173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1">
                <a:latin typeface="Helvetica"/>
                <a:ea typeface="Helvetica"/>
                <a:cs typeface="Helvetica"/>
                <a:sym typeface="Helvetica"/>
              </a:defRPr>
            </a:pPr>
            <a:r>
              <a:t>mkdir myproject</a:t>
            </a:r>
          </a:p>
          <a:p>
            <a:pPr algn="l">
              <a:defRPr b="1">
                <a:latin typeface="Helvetica"/>
                <a:ea typeface="Helvetica"/>
                <a:cs typeface="Helvetica"/>
                <a:sym typeface="Helvetica"/>
              </a:defRPr>
            </a:pPr>
            <a:r>
              <a:t>cd myproject</a:t>
            </a:r>
          </a:p>
          <a:p>
            <a:pPr algn="l">
              <a:defRPr b="1">
                <a:latin typeface="Helvetica"/>
                <a:ea typeface="Helvetica"/>
                <a:cs typeface="Helvetica"/>
                <a:sym typeface="Helvetica"/>
              </a:defRPr>
            </a:pPr>
            <a:r>
              <a:t>django-admin startproject project .</a:t>
            </a:r>
          </a:p>
        </p:txBody>
      </p:sp>
      <p:sp>
        <p:nvSpPr>
          <p:cNvPr id="183" name="myproject…"/>
          <p:cNvSpPr txBox="1"/>
          <p:nvPr/>
        </p:nvSpPr>
        <p:spPr>
          <a:xfrm>
            <a:off x="4298238" y="4171949"/>
            <a:ext cx="4281222" cy="410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 myproject</a:t>
            </a:r>
          </a:p>
          <a:p>
            <a:pPr algn="l"/>
            <a:r>
              <a:t>├─ manage.py</a:t>
            </a:r>
          </a:p>
          <a:p>
            <a:pPr algn="l"/>
            <a:r>
              <a:t>└─ project</a:t>
            </a:r>
          </a:p>
          <a:p>
            <a:pPr lvl="4" algn="l"/>
            <a:r>
              <a:t>        settings.py</a:t>
            </a:r>
          </a:p>
          <a:p>
            <a:pPr lvl="4" algn="l"/>
            <a:r>
              <a:t>        urls.py</a:t>
            </a:r>
          </a:p>
          <a:p>
            <a:pPr lvl="4" algn="l"/>
            <a:r>
              <a:t>        wsgi.py</a:t>
            </a:r>
          </a:p>
          <a:p>
            <a:pPr lvl="4" algn="l"/>
            <a:r>
              <a:t>        __init__.py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設定資料庫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設定資料庫</a:t>
            </a:r>
          </a:p>
        </p:txBody>
      </p:sp>
      <p:sp>
        <p:nvSpPr>
          <p:cNvPr id="186" name="myproject/project…"/>
          <p:cNvSpPr txBox="1"/>
          <p:nvPr/>
        </p:nvSpPr>
        <p:spPr>
          <a:xfrm>
            <a:off x="2964730" y="2520950"/>
            <a:ext cx="4124504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444500" indent="-444500" algn="l">
              <a:buSzPct val="75000"/>
              <a:buChar char="•"/>
            </a:pPr>
            <a:r>
              <a:t>myproject/project</a:t>
            </a:r>
          </a:p>
          <a:p>
            <a:pPr algn="l">
              <a:defRPr b="1">
                <a:latin typeface="Helvetica"/>
                <a:ea typeface="Helvetica"/>
                <a:cs typeface="Helvetica"/>
                <a:sym typeface="Helvetica"/>
              </a:defRPr>
            </a:pPr>
            <a:r>
              <a:t>vi settings.py</a:t>
            </a:r>
          </a:p>
        </p:txBody>
      </p:sp>
      <p:sp>
        <p:nvSpPr>
          <p:cNvPr id="187" name="settings.py…"/>
          <p:cNvSpPr/>
          <p:nvPr/>
        </p:nvSpPr>
        <p:spPr>
          <a:xfrm>
            <a:off x="2998571" y="4356099"/>
            <a:ext cx="6922924" cy="3048001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1" sz="2400">
                <a:latin typeface="Helvetica"/>
                <a:ea typeface="Helvetica"/>
                <a:cs typeface="Helvetica"/>
                <a:sym typeface="Helvetica"/>
              </a:defRPr>
            </a:pPr>
            <a:r>
              <a:t>settings.py</a:t>
            </a:r>
          </a:p>
          <a:p>
            <a:pPr algn="l">
              <a:defRPr sz="2400"/>
            </a:pPr>
          </a:p>
          <a:p>
            <a:pPr algn="l">
              <a:defRPr sz="2400"/>
            </a:pPr>
            <a:r>
              <a:t>DATABASES = {</a:t>
            </a:r>
          </a:p>
          <a:p>
            <a:pPr algn="l">
              <a:defRPr sz="2400"/>
            </a:pPr>
            <a:r>
              <a:t>    'default': {</a:t>
            </a:r>
          </a:p>
          <a:p>
            <a:pPr algn="l">
              <a:defRPr sz="2400"/>
            </a:pPr>
            <a:r>
              <a:t>        'ENGINE': 'django.db.backends.sqlite3',</a:t>
            </a:r>
          </a:p>
          <a:p>
            <a:pPr algn="l">
              <a:defRPr sz="2400"/>
            </a:pPr>
            <a:r>
              <a:t>        'NAME': os.path.join(BASE_DIR, 'db.sqlite3'),</a:t>
            </a:r>
          </a:p>
          <a:p>
            <a:pPr algn="l">
              <a:defRPr sz="2400"/>
            </a:pPr>
            <a:r>
              <a:t>    }</a:t>
            </a:r>
          </a:p>
          <a:p>
            <a:pPr algn="l">
              <a:defRPr sz="2400"/>
            </a:pPr>
            <a:r>
              <a:t>}</a:t>
            </a:r>
          </a:p>
        </p:txBody>
      </p:sp>
      <p:sp>
        <p:nvSpPr>
          <p:cNvPr id="188" name="myproject/…"/>
          <p:cNvSpPr txBox="1"/>
          <p:nvPr/>
        </p:nvSpPr>
        <p:spPr>
          <a:xfrm>
            <a:off x="2939653" y="8059384"/>
            <a:ext cx="5931992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444500" indent="-444500" algn="l">
              <a:buSzPct val="75000"/>
              <a:buChar char="•"/>
            </a:pPr>
            <a:r>
              <a:t>myproject/</a:t>
            </a:r>
          </a:p>
          <a:p>
            <a:pPr algn="l">
              <a:defRPr b="1">
                <a:latin typeface="Helvetica"/>
                <a:ea typeface="Helvetica"/>
                <a:cs typeface="Helvetica"/>
                <a:sym typeface="Helvetica"/>
              </a:defRPr>
            </a:pPr>
            <a:r>
              <a:t>python manage.py migrate</a:t>
            </a:r>
          </a:p>
        </p:txBody>
      </p:sp>
      <p:pic>
        <p:nvPicPr>
          <p:cNvPr id="189" name="螢幕快照 2015-11-07 4.35.21 PM.png" descr="螢幕快照 2015-11-07 4.35.21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991600" y="8045450"/>
            <a:ext cx="1253958" cy="154900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測試serve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測試server</a:t>
            </a:r>
          </a:p>
        </p:txBody>
      </p:sp>
      <p:sp>
        <p:nvSpPr>
          <p:cNvPr id="192" name="python manage.py runserver 8000…"/>
          <p:cNvSpPr txBox="1"/>
          <p:nvPr/>
        </p:nvSpPr>
        <p:spPr>
          <a:xfrm>
            <a:off x="628253" y="3089275"/>
            <a:ext cx="7533978" cy="1282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1">
                <a:latin typeface="Helvetica"/>
                <a:ea typeface="Helvetica"/>
                <a:cs typeface="Helvetica"/>
                <a:sym typeface="Helvetica"/>
              </a:defRPr>
            </a:pPr>
            <a:r>
              <a:t>python manage.py runserver 8000</a:t>
            </a:r>
          </a:p>
          <a:p>
            <a:pPr algn="l">
              <a:defRPr b="1">
                <a:latin typeface="Helvetica"/>
                <a:ea typeface="Helvetica"/>
                <a:cs typeface="Helvetica"/>
                <a:sym typeface="Helvetica"/>
              </a:defRPr>
            </a:pPr>
            <a:r>
              <a:t>輸入網址：127.0.0.1:8000</a:t>
            </a:r>
          </a:p>
        </p:txBody>
      </p:sp>
      <p:sp>
        <p:nvSpPr>
          <p:cNvPr id="193" name="myproject/"/>
          <p:cNvSpPr txBox="1"/>
          <p:nvPr/>
        </p:nvSpPr>
        <p:spPr>
          <a:xfrm>
            <a:off x="640977" y="2476500"/>
            <a:ext cx="2709927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444500" indent="-444500" algn="l">
              <a:buSzPct val="75000"/>
              <a:buChar char="•"/>
            </a:lvl1pPr>
          </a:lstStyle>
          <a:p>
            <a:pPr/>
            <a:r>
              <a:t>myproject/</a:t>
            </a:r>
          </a:p>
        </p:txBody>
      </p:sp>
      <p:pic>
        <p:nvPicPr>
          <p:cNvPr id="194" name="螢幕快照 2018-02-27 10.01.22 AM.png" descr="螢幕快照 2018-02-27 10.01.22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07328" y="4368099"/>
            <a:ext cx="7390144" cy="491187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建置app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建置app</a:t>
            </a:r>
          </a:p>
        </p:txBody>
      </p:sp>
      <p:sp>
        <p:nvSpPr>
          <p:cNvPr id="197" name="myproject/…"/>
          <p:cNvSpPr txBox="1"/>
          <p:nvPr/>
        </p:nvSpPr>
        <p:spPr>
          <a:xfrm>
            <a:off x="965200" y="2178050"/>
            <a:ext cx="6195312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444500" indent="-444500" algn="l">
              <a:buSzPct val="75000"/>
              <a:buChar char="•"/>
              <a:defRPr sz="3100"/>
            </a:pPr>
            <a:r>
              <a:t>myproject/</a:t>
            </a:r>
          </a:p>
          <a:p>
            <a:pPr algn="l">
              <a:defRPr b="1" sz="3100">
                <a:latin typeface="Helvetica"/>
                <a:ea typeface="Helvetica"/>
                <a:cs typeface="Helvetica"/>
                <a:sym typeface="Helvetica"/>
              </a:defRPr>
            </a:pPr>
            <a:r>
              <a:t>python manage.py startapp blog</a:t>
            </a:r>
          </a:p>
        </p:txBody>
      </p:sp>
      <p:sp>
        <p:nvSpPr>
          <p:cNvPr id="198" name="myproject…"/>
          <p:cNvSpPr txBox="1"/>
          <p:nvPr/>
        </p:nvSpPr>
        <p:spPr>
          <a:xfrm>
            <a:off x="996569" y="3181350"/>
            <a:ext cx="4442156" cy="6502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400"/>
            </a:pPr>
            <a:r>
              <a:t>myproject</a:t>
            </a:r>
          </a:p>
          <a:p>
            <a:pPr algn="l">
              <a:defRPr sz="2400"/>
            </a:pPr>
            <a:r>
              <a:t>├── db.sqlite3</a:t>
            </a:r>
          </a:p>
          <a:p>
            <a:pPr algn="l">
              <a:defRPr sz="2400"/>
            </a:pPr>
            <a:r>
              <a:t>├── project</a:t>
            </a:r>
          </a:p>
          <a:p>
            <a:pPr algn="l">
              <a:defRPr sz="2400"/>
            </a:pPr>
            <a:r>
              <a:t> |               __init__.py</a:t>
            </a:r>
          </a:p>
          <a:p>
            <a:pPr algn="l">
              <a:defRPr sz="2400"/>
            </a:pPr>
            <a:r>
              <a:t> |               settings.py</a:t>
            </a:r>
          </a:p>
          <a:p>
            <a:pPr algn="l">
              <a:defRPr sz="2400"/>
            </a:pPr>
            <a:r>
              <a:t> |               urls.py</a:t>
            </a:r>
          </a:p>
          <a:p>
            <a:pPr algn="l">
              <a:defRPr sz="2400"/>
            </a:pPr>
            <a:r>
              <a:t> |               wsgi.py</a:t>
            </a:r>
          </a:p>
          <a:p>
            <a:pPr algn="l">
              <a:defRPr sz="2400"/>
            </a:pPr>
            <a:r>
              <a:t>├── manage.py</a:t>
            </a:r>
          </a:p>
          <a:p>
            <a:pPr algn="l">
              <a:defRPr sz="2400"/>
            </a:pPr>
            <a:r>
              <a:t>└── blog</a:t>
            </a:r>
          </a:p>
          <a:p>
            <a:pPr lvl="5" algn="l">
              <a:defRPr sz="2400"/>
            </a:pPr>
            <a:r>
              <a:t>    ├── migrations</a:t>
            </a:r>
          </a:p>
          <a:p>
            <a:pPr lvl="5" algn="l">
              <a:defRPr sz="2400"/>
            </a:pPr>
            <a:r>
              <a:t>     |               __init__.py</a:t>
            </a:r>
          </a:p>
          <a:p>
            <a:pPr lvl="5" algn="l">
              <a:defRPr sz="2400"/>
            </a:pPr>
            <a:r>
              <a:t>    ├── __init__.py</a:t>
            </a:r>
          </a:p>
          <a:p>
            <a:pPr lvl="5" algn="l">
              <a:defRPr sz="2400"/>
            </a:pPr>
            <a:r>
              <a:t>    ├── admin.py</a:t>
            </a:r>
          </a:p>
          <a:p>
            <a:pPr lvl="5" algn="l">
              <a:defRPr sz="2400"/>
            </a:pPr>
            <a:r>
              <a:t>    ├── models.py</a:t>
            </a:r>
          </a:p>
          <a:p>
            <a:pPr lvl="5" algn="l">
              <a:defRPr sz="2400"/>
            </a:pPr>
            <a:r>
              <a:t>    ├── tests.py</a:t>
            </a:r>
          </a:p>
          <a:p>
            <a:pPr lvl="5" algn="l">
              <a:defRPr sz="2400"/>
            </a:pPr>
            <a:r>
              <a:t>    └── views.py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建置app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建置app</a:t>
            </a:r>
          </a:p>
        </p:txBody>
      </p:sp>
      <p:sp>
        <p:nvSpPr>
          <p:cNvPr id="201" name="settings.py…"/>
          <p:cNvSpPr/>
          <p:nvPr/>
        </p:nvSpPr>
        <p:spPr>
          <a:xfrm>
            <a:off x="3943604" y="4546596"/>
            <a:ext cx="4684713" cy="4292608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1" sz="2500">
                <a:latin typeface="Helvetica"/>
                <a:ea typeface="Helvetica"/>
                <a:cs typeface="Helvetica"/>
                <a:sym typeface="Helvetica"/>
              </a:defRPr>
            </a:pPr>
            <a:r>
              <a:t>settings.py</a:t>
            </a:r>
          </a:p>
          <a:p>
            <a:pPr algn="l">
              <a:defRPr sz="2500"/>
            </a:pPr>
          </a:p>
          <a:p>
            <a:pPr algn="l">
              <a:defRPr sz="2500"/>
            </a:pPr>
            <a:r>
              <a:t>INSTALLED_APPS = (</a:t>
            </a:r>
          </a:p>
          <a:p>
            <a:pPr algn="l">
              <a:defRPr sz="2500"/>
            </a:pPr>
            <a:r>
              <a:t>    'django.contrib.admin',</a:t>
            </a:r>
          </a:p>
          <a:p>
            <a:pPr algn="l">
              <a:defRPr sz="2500"/>
            </a:pPr>
            <a:r>
              <a:t>    'django.contrib.auth',</a:t>
            </a:r>
          </a:p>
          <a:p>
            <a:pPr algn="l">
              <a:defRPr sz="2500"/>
            </a:pPr>
            <a:r>
              <a:t>    'django.contrib.contenttypes',</a:t>
            </a:r>
          </a:p>
          <a:p>
            <a:pPr algn="l">
              <a:defRPr sz="2500"/>
            </a:pPr>
            <a:r>
              <a:t>    'django.contrib.sessions',</a:t>
            </a:r>
          </a:p>
          <a:p>
            <a:pPr algn="l">
              <a:defRPr sz="2500"/>
            </a:pPr>
            <a:r>
              <a:t>    'django.contrib.messages',</a:t>
            </a:r>
          </a:p>
          <a:p>
            <a:pPr algn="l">
              <a:defRPr sz="2500"/>
            </a:pPr>
            <a:r>
              <a:t>    'django.contrib.staticfiles',</a:t>
            </a:r>
          </a:p>
          <a:p>
            <a:pPr algn="l">
              <a:defRPr sz="2500"/>
            </a:pPr>
            <a:r>
              <a:t>    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'blog',</a:t>
            </a:r>
          </a:p>
          <a:p>
            <a:pPr algn="l">
              <a:defRPr sz="2500"/>
            </a:pPr>
            <a:r>
              <a:t>)</a:t>
            </a:r>
          </a:p>
        </p:txBody>
      </p:sp>
      <p:sp>
        <p:nvSpPr>
          <p:cNvPr id="202" name="myproject/project…"/>
          <p:cNvSpPr txBox="1"/>
          <p:nvPr/>
        </p:nvSpPr>
        <p:spPr>
          <a:xfrm>
            <a:off x="1192993" y="2508250"/>
            <a:ext cx="4124504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444500" indent="-444500" algn="l">
              <a:buSzPct val="75000"/>
              <a:buChar char="•"/>
            </a:pPr>
            <a:r>
              <a:t>myproject/project</a:t>
            </a:r>
          </a:p>
          <a:p>
            <a:pPr algn="l">
              <a:defRPr b="1">
                <a:latin typeface="Helvetica"/>
                <a:ea typeface="Helvetica"/>
                <a:cs typeface="Helvetica"/>
                <a:sym typeface="Helvetica"/>
              </a:defRPr>
            </a:pPr>
            <a:r>
              <a:t>vi settings.py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建置app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建置app</a:t>
            </a:r>
          </a:p>
        </p:txBody>
      </p:sp>
      <p:sp>
        <p:nvSpPr>
          <p:cNvPr id="205" name="兩層架構：…"/>
          <p:cNvSpPr txBox="1"/>
          <p:nvPr/>
        </p:nvSpPr>
        <p:spPr>
          <a:xfrm>
            <a:off x="1492250" y="4095750"/>
            <a:ext cx="9614002" cy="7645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1"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algn="l">
              <a:defRPr b="1">
                <a:latin typeface="Helvetica"/>
                <a:ea typeface="Helvetica"/>
                <a:cs typeface="Helvetica"/>
                <a:sym typeface="Helvetica"/>
              </a:defRPr>
            </a:pPr>
            <a:r>
              <a:t>兩層架構：</a:t>
            </a:r>
          </a:p>
          <a:p>
            <a:pPr algn="l"/>
            <a:r>
              <a:t> - project  (project)</a:t>
            </a:r>
          </a:p>
          <a:p>
            <a:pPr algn="l"/>
            <a:r>
              <a:t> - app  (blog)</a:t>
            </a:r>
          </a:p>
          <a:p>
            <a:pPr algn="l"/>
          </a:p>
          <a:p>
            <a:pPr algn="l"/>
            <a:r>
              <a:t>可只用project層就做完網站。</a:t>
            </a:r>
          </a:p>
          <a:p>
            <a:pPr algn="l"/>
            <a:r>
              <a:t>app層可以多個。</a:t>
            </a:r>
          </a:p>
          <a:p>
            <a:pPr algn="l"/>
            <a:r>
              <a:t>app層讓架構分明以外，可作為可拔插的元件，</a:t>
            </a:r>
          </a:p>
          <a:p>
            <a:pPr algn="l"/>
            <a:r>
              <a:t>供任何project使用。</a:t>
            </a:r>
          </a:p>
          <a:p>
            <a:pPr algn="l"/>
          </a:p>
          <a:p>
            <a:pPr algn="l"/>
          </a:p>
          <a:p>
            <a:pPr algn="l"/>
          </a:p>
        </p:txBody>
      </p:sp>
      <p:pic>
        <p:nvPicPr>
          <p:cNvPr id="206" name="螢幕快照 2015-11-07 10.49.49 PM.png" descr="螢幕快照 2015-11-07 10.49.49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26319" y="2584993"/>
            <a:ext cx="7837562" cy="1866854"/>
          </a:xfrm>
          <a:prstGeom prst="rect">
            <a:avLst/>
          </a:prstGeom>
          <a:ln w="12700">
            <a:miter lim="400000"/>
          </a:ln>
        </p:spPr>
      </p:pic>
      <p:sp>
        <p:nvSpPr>
          <p:cNvPr id="207" name="矩形"/>
          <p:cNvSpPr/>
          <p:nvPr/>
        </p:nvSpPr>
        <p:spPr>
          <a:xfrm>
            <a:off x="5653454" y="3813909"/>
            <a:ext cx="448486" cy="24397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有誰在使用Djang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有誰在使用Django</a:t>
            </a:r>
          </a:p>
        </p:txBody>
      </p:sp>
      <p:pic>
        <p:nvPicPr>
          <p:cNvPr id="122" name="影像" descr="影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09973" y="2929135"/>
            <a:ext cx="13004801" cy="5647734"/>
          </a:xfrm>
          <a:prstGeom prst="rect">
            <a:avLst/>
          </a:prstGeom>
          <a:ln w="12700">
            <a:miter lim="400000"/>
          </a:ln>
        </p:spPr>
      </p:pic>
      <p:sp>
        <p:nvSpPr>
          <p:cNvPr id="123" name="文字"/>
          <p:cNvSpPr txBox="1"/>
          <p:nvPr/>
        </p:nvSpPr>
        <p:spPr>
          <a:xfrm>
            <a:off x="3647281" y="4279900"/>
            <a:ext cx="127001" cy="144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571500" indent="-571500" algn="l" defTabSz="457200">
              <a:defRPr sz="44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後台管理介面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後台管理介面</a:t>
            </a:r>
          </a:p>
        </p:txBody>
      </p:sp>
      <p:sp>
        <p:nvSpPr>
          <p:cNvPr id="210" name="python manage.py createsuperuser…"/>
          <p:cNvSpPr txBox="1"/>
          <p:nvPr/>
        </p:nvSpPr>
        <p:spPr>
          <a:xfrm>
            <a:off x="780795" y="3695700"/>
            <a:ext cx="7838481" cy="191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1">
                <a:latin typeface="Helvetica"/>
                <a:ea typeface="Helvetica"/>
                <a:cs typeface="Helvetica"/>
                <a:sym typeface="Helvetica"/>
              </a:defRPr>
            </a:pPr>
            <a:r>
              <a:t>python manage.py createsuperuser</a:t>
            </a:r>
          </a:p>
          <a:p>
            <a:pPr algn="l"/>
            <a:r>
              <a:t>設定user, password,e-mail</a:t>
            </a:r>
          </a:p>
          <a:p>
            <a:pPr algn="l"/>
            <a:r>
              <a:t>輸入網址：127.0.0.1:8000/admin/</a:t>
            </a:r>
          </a:p>
        </p:txBody>
      </p:sp>
      <p:pic>
        <p:nvPicPr>
          <p:cNvPr id="211" name="螢幕快照 2015-11-07 5.50.37 PM.png" descr="螢幕快照 2015-11-07 5.50.37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76060" y="5867400"/>
            <a:ext cx="12699236" cy="2987207"/>
          </a:xfrm>
          <a:prstGeom prst="rect">
            <a:avLst/>
          </a:prstGeom>
          <a:ln w="12700">
            <a:miter lim="400000"/>
          </a:ln>
        </p:spPr>
      </p:pic>
      <p:sp>
        <p:nvSpPr>
          <p:cNvPr id="212" name="myproject/"/>
          <p:cNvSpPr txBox="1"/>
          <p:nvPr/>
        </p:nvSpPr>
        <p:spPr>
          <a:xfrm>
            <a:off x="800099" y="2997200"/>
            <a:ext cx="2709927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444500" indent="-444500" algn="l">
              <a:buSzPct val="75000"/>
              <a:buChar char="•"/>
            </a:lvl1pPr>
          </a:lstStyle>
          <a:p>
            <a:pPr/>
            <a:r>
              <a:t>myproject/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ADDING MODEL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ADDING MODEL</a:t>
            </a:r>
          </a:p>
        </p:txBody>
      </p:sp>
      <p:sp>
        <p:nvSpPr>
          <p:cNvPr id="215" name="models.py…"/>
          <p:cNvSpPr/>
          <p:nvPr/>
        </p:nvSpPr>
        <p:spPr>
          <a:xfrm>
            <a:off x="3621354" y="2741923"/>
            <a:ext cx="5684419" cy="6705601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1" sz="2200">
                <a:latin typeface="Helvetica"/>
                <a:ea typeface="Helvetica"/>
                <a:cs typeface="Helvetica"/>
                <a:sym typeface="Helvetica"/>
              </a:defRPr>
            </a:pPr>
            <a:r>
              <a:t>models.py</a:t>
            </a:r>
          </a:p>
          <a:p>
            <a:pPr algn="l">
              <a:defRPr sz="2200"/>
            </a:pPr>
          </a:p>
          <a:p>
            <a:pPr algn="l">
              <a:defRPr sz="2200"/>
            </a:pPr>
            <a:r>
              <a:t>from django.db import models</a:t>
            </a:r>
          </a:p>
          <a:p>
            <a:pPr algn="l">
              <a:defRPr sz="2200"/>
            </a:pPr>
            <a:r>
              <a:t>from django.utils import timezone</a:t>
            </a:r>
          </a:p>
          <a:p>
            <a:pPr algn="l">
              <a:defRPr sz="2200"/>
            </a:pPr>
          </a:p>
          <a:p>
            <a:pPr algn="l">
              <a:defRPr sz="2200"/>
            </a:pPr>
            <a:r>
              <a:t>class Post(models.Model):</a:t>
            </a:r>
          </a:p>
          <a:p>
            <a:pPr algn="l">
              <a:defRPr sz="2200"/>
            </a:pPr>
            <a:r>
              <a:t>    author = models.ForeignKey(‘auth.User’,</a:t>
            </a:r>
          </a:p>
          <a:p>
            <a:pPr algn="l">
              <a:defRPr sz="2200"/>
            </a:pPr>
            <a:r>
              <a:t>        on_delete = models.CASCADE,</a:t>
            </a:r>
          </a:p>
          <a:p>
            <a:pPr algn="l">
              <a:defRPr sz="2200"/>
            </a:pPr>
            <a:r>
              <a:t>        null = False)</a:t>
            </a:r>
          </a:p>
          <a:p>
            <a:pPr algn="l">
              <a:defRPr sz="2200"/>
            </a:pPr>
            <a:r>
              <a:t>    title = models.CharField(max_length=200)</a:t>
            </a:r>
          </a:p>
          <a:p>
            <a:pPr algn="l">
              <a:defRPr sz="2200"/>
            </a:pPr>
            <a:r>
              <a:t>    text = models.TextField()</a:t>
            </a:r>
          </a:p>
          <a:p>
            <a:pPr algn="l">
              <a:defRPr sz="2200"/>
            </a:pPr>
            <a:r>
              <a:t>    created_date = models.DateTimeField(</a:t>
            </a:r>
          </a:p>
          <a:p>
            <a:pPr algn="l">
              <a:defRPr sz="2200"/>
            </a:pPr>
            <a:r>
              <a:t>            default=timezone.now)</a:t>
            </a:r>
          </a:p>
          <a:p>
            <a:pPr algn="l">
              <a:defRPr sz="2200"/>
            </a:pPr>
          </a:p>
          <a:p>
            <a:pPr algn="l">
              <a:defRPr sz="2200"/>
            </a:pPr>
            <a:r>
              <a:t>    def publish(self):</a:t>
            </a:r>
          </a:p>
          <a:p>
            <a:pPr algn="l">
              <a:defRPr sz="2200"/>
            </a:pPr>
            <a:r>
              <a:t>        self.created_date = timezone.now()</a:t>
            </a:r>
          </a:p>
          <a:p>
            <a:pPr algn="l">
              <a:defRPr sz="2200"/>
            </a:pPr>
            <a:r>
              <a:t>        self.save()</a:t>
            </a:r>
          </a:p>
          <a:p>
            <a:pPr algn="l">
              <a:defRPr sz="2200"/>
            </a:pPr>
          </a:p>
          <a:p>
            <a:pPr algn="l">
              <a:defRPr sz="2200"/>
            </a:pPr>
            <a:r>
              <a:t>    def __str__(self):</a:t>
            </a:r>
          </a:p>
          <a:p>
            <a:pPr algn="l">
              <a:defRPr sz="2200"/>
            </a:pPr>
            <a:r>
              <a:t>        return self.title</a:t>
            </a:r>
          </a:p>
        </p:txBody>
      </p:sp>
      <p:sp>
        <p:nvSpPr>
          <p:cNvPr id="216" name="myproject/blog/models.py"/>
          <p:cNvSpPr txBox="1"/>
          <p:nvPr/>
        </p:nvSpPr>
        <p:spPr>
          <a:xfrm>
            <a:off x="3429000" y="2108200"/>
            <a:ext cx="5885180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444500" indent="-444500" algn="l">
              <a:buSzPct val="75000"/>
              <a:buChar char="•"/>
            </a:lvl1pPr>
          </a:lstStyle>
          <a:p>
            <a:pPr/>
            <a:r>
              <a:t>myproject/blog/models.py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MODEL MIGRA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MODEL MIGRATION</a:t>
            </a:r>
          </a:p>
        </p:txBody>
      </p:sp>
      <p:sp>
        <p:nvSpPr>
          <p:cNvPr id="219" name="創建完model之後，要migrate才會建立資料庫內容…"/>
          <p:cNvSpPr txBox="1"/>
          <p:nvPr/>
        </p:nvSpPr>
        <p:spPr>
          <a:xfrm>
            <a:off x="933602" y="3162300"/>
            <a:ext cx="11010494" cy="6184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創建完model之後，要migrate才會建立資料庫內容</a:t>
            </a:r>
          </a:p>
          <a:p>
            <a:pPr algn="l"/>
            <a:r>
              <a:t>step 1. 創建migrations腳本檔案：</a:t>
            </a:r>
          </a:p>
          <a:p>
            <a:pPr algn="l">
              <a:defRPr b="1">
                <a:latin typeface="Helvetica"/>
                <a:ea typeface="Helvetica"/>
                <a:cs typeface="Helvetica"/>
                <a:sym typeface="Helvetica"/>
              </a:defRPr>
            </a:pPr>
            <a:r>
              <a:t>python manage.py makemigrations</a:t>
            </a:r>
          </a:p>
          <a:p>
            <a:pPr marL="444500" indent="-444500" algn="l">
              <a:buSzPct val="75000"/>
              <a:buChar char="-"/>
            </a:pPr>
            <a:r>
              <a:t>myproject/blog/migrations新增了0001_initial.py</a:t>
            </a:r>
          </a:p>
          <a:p>
            <a:pPr lvl="1" marL="889000" indent="-444500" algn="l">
              <a:buSzPct val="75000"/>
              <a:buChar char="-"/>
            </a:pPr>
            <a:r>
              <a:t>migrations檔案名稱結構為：(編號)_(執行動作).py</a:t>
            </a:r>
          </a:p>
          <a:p>
            <a:pPr marL="444500" indent="-444500" algn="l">
              <a:buSzPct val="75000"/>
              <a:buChar char="-"/>
            </a:pPr>
            <a:r>
              <a:t>可將此步驟視為創建了一個”建立資料庫內容”的腳本</a:t>
            </a:r>
          </a:p>
          <a:p>
            <a:pPr algn="l"/>
          </a:p>
          <a:p>
            <a:pPr algn="l"/>
            <a:r>
              <a:t>step 2. 創建資料庫：</a:t>
            </a:r>
          </a:p>
          <a:p>
            <a:pPr algn="l">
              <a:defRPr b="1">
                <a:latin typeface="Helvetica"/>
                <a:ea typeface="Helvetica"/>
                <a:cs typeface="Helvetica"/>
                <a:sym typeface="Helvetica"/>
              </a:defRPr>
            </a:pPr>
            <a:r>
              <a:t>python manage.py migrate</a:t>
            </a:r>
          </a:p>
          <a:p>
            <a:pPr algn="l"/>
            <a:r>
              <a:t>- 執行migrations腳本，建立資料庫內容</a:t>
            </a:r>
          </a:p>
        </p:txBody>
      </p:sp>
      <p:sp>
        <p:nvSpPr>
          <p:cNvPr id="220" name="myproject/"/>
          <p:cNvSpPr txBox="1"/>
          <p:nvPr/>
        </p:nvSpPr>
        <p:spPr>
          <a:xfrm>
            <a:off x="952499" y="2336800"/>
            <a:ext cx="2709927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444500" indent="-444500" algn="l">
              <a:buSzPct val="75000"/>
              <a:buChar char="•"/>
            </a:lvl1pPr>
          </a:lstStyle>
          <a:p>
            <a:pPr/>
            <a:r>
              <a:t>myproject/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註冊MODEL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註冊MODEL</a:t>
            </a:r>
          </a:p>
          <a:p>
            <a:pPr>
              <a:defRPr sz="3000"/>
            </a:pPr>
            <a:r>
              <a:t>之後可於後台管理介面查看資料</a:t>
            </a:r>
          </a:p>
        </p:txBody>
      </p:sp>
      <p:sp>
        <p:nvSpPr>
          <p:cNvPr id="223" name="admin.py…"/>
          <p:cNvSpPr/>
          <p:nvPr/>
        </p:nvSpPr>
        <p:spPr>
          <a:xfrm>
            <a:off x="3300729" y="3282950"/>
            <a:ext cx="6188762" cy="2997201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1" sz="3200">
                <a:latin typeface="Helvetica"/>
                <a:ea typeface="Helvetica"/>
                <a:cs typeface="Helvetica"/>
                <a:sym typeface="Helvetica"/>
              </a:defRPr>
            </a:pPr>
            <a:r>
              <a:t>admin.py</a:t>
            </a:r>
          </a:p>
          <a:p>
            <a:pPr algn="l">
              <a:defRPr sz="3200"/>
            </a:pPr>
          </a:p>
          <a:p>
            <a:pPr algn="l">
              <a:defRPr sz="3200"/>
            </a:pPr>
            <a:r>
              <a:t>from django.contrib import admin</a:t>
            </a:r>
          </a:p>
          <a:p>
            <a:pPr algn="l">
              <a:defRPr sz="3200"/>
            </a:pPr>
            <a:r>
              <a:t>from .models import Post</a:t>
            </a:r>
          </a:p>
          <a:p>
            <a:pPr algn="l">
              <a:defRPr sz="3200"/>
            </a:pPr>
          </a:p>
          <a:p>
            <a:pPr algn="l">
              <a:defRPr sz="3200"/>
            </a:pPr>
            <a:r>
              <a:t>admin.site.register(Post)</a:t>
            </a:r>
          </a:p>
        </p:txBody>
      </p:sp>
      <p:pic>
        <p:nvPicPr>
          <p:cNvPr id="224" name="螢幕快照 2015-11-07 10.29.39 PM.png" descr="螢幕快照 2015-11-07 10.29.39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78216" y="7092644"/>
            <a:ext cx="6448368" cy="2586007"/>
          </a:xfrm>
          <a:prstGeom prst="rect">
            <a:avLst/>
          </a:prstGeom>
          <a:ln w="12700">
            <a:miter lim="400000"/>
          </a:ln>
        </p:spPr>
      </p:pic>
      <p:sp>
        <p:nvSpPr>
          <p:cNvPr id="225" name="圓角矩形"/>
          <p:cNvSpPr/>
          <p:nvPr/>
        </p:nvSpPr>
        <p:spPr>
          <a:xfrm>
            <a:off x="3390900" y="8777684"/>
            <a:ext cx="665609" cy="311945"/>
          </a:xfrm>
          <a:prstGeom prst="roundRect">
            <a:avLst>
              <a:gd name="adj" fmla="val 36664"/>
            </a:avLst>
          </a:prstGeom>
          <a:ln w="254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226" name="http://127.0.0.1:8000/admin/"/>
          <p:cNvSpPr txBox="1"/>
          <p:nvPr/>
        </p:nvSpPr>
        <p:spPr>
          <a:xfrm>
            <a:off x="3233648" y="6470650"/>
            <a:ext cx="4581704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/>
            </a:lvl1pPr>
          </a:lstStyle>
          <a:p>
            <a:pPr/>
            <a:r>
              <a:t>http://127.0.0.1:8000/admin/</a:t>
            </a:r>
          </a:p>
        </p:txBody>
      </p:sp>
      <p:sp>
        <p:nvSpPr>
          <p:cNvPr id="227" name="myproject/blog/admin.py"/>
          <p:cNvSpPr txBox="1"/>
          <p:nvPr/>
        </p:nvSpPr>
        <p:spPr>
          <a:xfrm>
            <a:off x="3263900" y="2619375"/>
            <a:ext cx="5656580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444500" indent="-444500" algn="l">
              <a:buSzPct val="75000"/>
              <a:buChar char="•"/>
            </a:lvl1pPr>
          </a:lstStyle>
          <a:p>
            <a:pPr/>
            <a:r>
              <a:t>myproject/blog/admin.py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於後台新增資料進資料庫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72516">
              <a:defRPr sz="7840"/>
            </a:lvl1pPr>
          </a:lstStyle>
          <a:p>
            <a:pPr/>
            <a:r>
              <a:t>於後台新增資料進資料庫</a:t>
            </a:r>
          </a:p>
        </p:txBody>
      </p:sp>
      <p:pic>
        <p:nvPicPr>
          <p:cNvPr id="230" name="螢幕快照 2015-11-08 11.19.17 AM.png" descr="螢幕快照 2015-11-08 11.19.17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2034" y="2674098"/>
            <a:ext cx="12200732" cy="577726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URL DISPATCHER-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URL DISPATCHER-1</a:t>
            </a:r>
          </a:p>
        </p:txBody>
      </p:sp>
      <p:sp>
        <p:nvSpPr>
          <p:cNvPr id="233" name="urls.py…"/>
          <p:cNvSpPr/>
          <p:nvPr/>
        </p:nvSpPr>
        <p:spPr>
          <a:xfrm>
            <a:off x="2235835" y="4140200"/>
            <a:ext cx="7450329" cy="4902201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1" sz="3500">
                <a:latin typeface="Helvetica"/>
                <a:ea typeface="Helvetica"/>
                <a:cs typeface="Helvetica"/>
                <a:sym typeface="Helvetica"/>
              </a:defRPr>
            </a:pPr>
            <a:r>
              <a:t>urls.py</a:t>
            </a:r>
          </a:p>
          <a:p>
            <a:pPr algn="l">
              <a:defRPr b="1" sz="3500"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algn="l">
              <a:defRPr sz="3500"/>
            </a:pPr>
            <a:r>
              <a:t>from django.contrib import admin</a:t>
            </a:r>
          </a:p>
          <a:p>
            <a:pPr algn="l">
              <a:defRPr sz="3500"/>
            </a:pPr>
            <a:r>
              <a:t>from django.urls import path, include</a:t>
            </a:r>
          </a:p>
          <a:p>
            <a:pPr algn="l">
              <a:defRPr sz="3500"/>
            </a:pPr>
          </a:p>
          <a:p>
            <a:pPr algn="l">
              <a:defRPr sz="3500"/>
            </a:pPr>
            <a:r>
              <a:t>urlpatterns = [</a:t>
            </a:r>
          </a:p>
          <a:p>
            <a:pPr algn="l">
              <a:defRPr sz="3500"/>
            </a:pPr>
            <a:r>
              <a:t>    path('admin/', admin.site.urls),</a:t>
            </a:r>
          </a:p>
          <a:p>
            <a:pPr algn="l">
              <a:defRPr sz="3500"/>
            </a:pPr>
            <a:r>
              <a:t>    path('blog/', include('blog.urls')),</a:t>
            </a:r>
          </a:p>
          <a:p>
            <a:pPr algn="l">
              <a:defRPr sz="3500"/>
            </a:pPr>
            <a:r>
              <a:t>]</a:t>
            </a:r>
          </a:p>
        </p:txBody>
      </p:sp>
      <p:sp>
        <p:nvSpPr>
          <p:cNvPr id="234" name="myproject/project/urls.py (project 層級的urls.py)"/>
          <p:cNvSpPr txBox="1"/>
          <p:nvPr/>
        </p:nvSpPr>
        <p:spPr>
          <a:xfrm>
            <a:off x="1332559" y="2825750"/>
            <a:ext cx="10339681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444500" indent="-444500">
              <a:buSzPct val="75000"/>
              <a:buChar char="•"/>
            </a:lvl1pPr>
          </a:lstStyle>
          <a:p>
            <a:pPr/>
            <a:r>
              <a:t>myproject/project/urls.py (project 層級的urls.py)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URL DISPATCHER-2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URL DISPATCHER-2</a:t>
            </a:r>
          </a:p>
        </p:txBody>
      </p:sp>
      <p:sp>
        <p:nvSpPr>
          <p:cNvPr id="237" name="myproject/blog/urls.py (app 層級的urls.py)"/>
          <p:cNvSpPr txBox="1"/>
          <p:nvPr/>
        </p:nvSpPr>
        <p:spPr>
          <a:xfrm>
            <a:off x="1883486" y="2990850"/>
            <a:ext cx="9237828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444500" indent="-444500">
              <a:buSzPct val="75000"/>
              <a:buChar char="•"/>
            </a:lvl1pPr>
          </a:lstStyle>
          <a:p>
            <a:pPr/>
            <a:r>
              <a:t>myproject/blog/urls.py (app 層級的urls.py)</a:t>
            </a:r>
          </a:p>
        </p:txBody>
      </p:sp>
      <p:sp>
        <p:nvSpPr>
          <p:cNvPr id="238" name="urls.py…"/>
          <p:cNvSpPr/>
          <p:nvPr/>
        </p:nvSpPr>
        <p:spPr>
          <a:xfrm>
            <a:off x="1940909" y="4114799"/>
            <a:ext cx="8706486" cy="4368801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1" sz="3500">
                <a:latin typeface="Helvetica"/>
                <a:ea typeface="Helvetica"/>
                <a:cs typeface="Helvetica"/>
                <a:sym typeface="Helvetica"/>
              </a:defRPr>
            </a:pPr>
            <a:r>
              <a:t>urls.py</a:t>
            </a:r>
          </a:p>
          <a:p>
            <a:pPr algn="l">
              <a:defRPr sz="3500"/>
            </a:pPr>
          </a:p>
          <a:p>
            <a:pPr algn="l">
              <a:defRPr sz="3500"/>
            </a:pPr>
            <a:r>
              <a:t>from django.urls import path</a:t>
            </a:r>
          </a:p>
          <a:p>
            <a:pPr algn="l">
              <a:defRPr sz="3500"/>
            </a:pPr>
            <a:r>
              <a:t>from . import views</a:t>
            </a:r>
          </a:p>
          <a:p>
            <a:pPr algn="l">
              <a:defRPr sz="3500"/>
            </a:pPr>
          </a:p>
          <a:p>
            <a:pPr algn="l">
              <a:defRPr sz="3500"/>
            </a:pPr>
            <a:r>
              <a:t>urlpatterns = [</a:t>
            </a:r>
          </a:p>
          <a:p>
            <a:pPr algn="l">
              <a:defRPr sz="3500"/>
            </a:pPr>
            <a:r>
              <a:t>    path('', views.post_list, name='post_list'),</a:t>
            </a:r>
          </a:p>
          <a:p>
            <a:pPr algn="l">
              <a:defRPr sz="3500"/>
            </a:pPr>
            <a:r>
              <a:t>]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URL DISPATCHER-3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URL DISPATCHER-3</a:t>
            </a:r>
          </a:p>
        </p:txBody>
      </p:sp>
      <p:sp>
        <p:nvSpPr>
          <p:cNvPr id="241" name="url的位置代表的是執行哪一支View"/>
          <p:cNvSpPr txBox="1"/>
          <p:nvPr/>
        </p:nvSpPr>
        <p:spPr>
          <a:xfrm>
            <a:off x="2969615" y="4508500"/>
            <a:ext cx="7065570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pPr/>
            <a:r>
              <a:t>url的位置代表的是執行哪一支View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VIEW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VIEW</a:t>
            </a:r>
          </a:p>
        </p:txBody>
      </p:sp>
      <p:sp>
        <p:nvSpPr>
          <p:cNvPr id="244" name="views.py…"/>
          <p:cNvSpPr/>
          <p:nvPr/>
        </p:nvSpPr>
        <p:spPr>
          <a:xfrm>
            <a:off x="2411888" y="3740150"/>
            <a:ext cx="8181024" cy="25400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1" sz="2700">
                <a:latin typeface="Helvetica"/>
                <a:ea typeface="Helvetica"/>
                <a:cs typeface="Helvetica"/>
                <a:sym typeface="Helvetica"/>
              </a:defRPr>
            </a:pPr>
            <a:r>
              <a:t>views.py</a:t>
            </a:r>
          </a:p>
          <a:p>
            <a:pPr algn="l">
              <a:defRPr sz="2700"/>
            </a:pPr>
          </a:p>
          <a:p>
            <a:pPr algn="l">
              <a:defRPr sz="2700"/>
            </a:pPr>
            <a:r>
              <a:t>from django.shortcuts import render</a:t>
            </a:r>
          </a:p>
          <a:p>
            <a:pPr algn="l">
              <a:defRPr sz="2700"/>
            </a:pPr>
          </a:p>
          <a:p>
            <a:pPr algn="l">
              <a:defRPr sz="2700"/>
            </a:pPr>
            <a:r>
              <a:t>def post_list(request):</a:t>
            </a:r>
          </a:p>
          <a:p>
            <a:pPr algn="l">
              <a:defRPr sz="2700"/>
            </a:pPr>
            <a:r>
              <a:t>            return render(request, 'blog/post_list.html', {})</a:t>
            </a:r>
          </a:p>
        </p:txBody>
      </p:sp>
      <p:sp>
        <p:nvSpPr>
          <p:cNvPr id="245" name="myproject/blog/views.py"/>
          <p:cNvSpPr txBox="1"/>
          <p:nvPr/>
        </p:nvSpPr>
        <p:spPr>
          <a:xfrm>
            <a:off x="2366060" y="2730500"/>
            <a:ext cx="5529480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444500" indent="-444500" algn="l">
              <a:buSzPct val="75000"/>
              <a:buChar char="•"/>
            </a:lvl1pPr>
          </a:lstStyle>
          <a:p>
            <a:pPr/>
            <a:r>
              <a:t>myproject/blog/views.py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TEMPLAT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TEMPLATE</a:t>
            </a:r>
          </a:p>
        </p:txBody>
      </p:sp>
      <p:sp>
        <p:nvSpPr>
          <p:cNvPr id="248" name="blog/templates/blog/post_list.html  (首先直接寫入資料看看)"/>
          <p:cNvSpPr txBox="1"/>
          <p:nvPr/>
        </p:nvSpPr>
        <p:spPr>
          <a:xfrm>
            <a:off x="279044" y="2216150"/>
            <a:ext cx="12574017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444500" indent="-444500" algn="l">
              <a:buSzPct val="75000"/>
              <a:buChar char="•"/>
            </a:lvl1pPr>
          </a:lstStyle>
          <a:p>
            <a:pPr/>
            <a:r>
              <a:t>blog/templates/blog/post_list.html  (首先直接寫入資料看看)</a:t>
            </a:r>
          </a:p>
        </p:txBody>
      </p:sp>
      <p:sp>
        <p:nvSpPr>
          <p:cNvPr id="249" name="post_list.html…"/>
          <p:cNvSpPr/>
          <p:nvPr/>
        </p:nvSpPr>
        <p:spPr>
          <a:xfrm>
            <a:off x="1489049" y="3022600"/>
            <a:ext cx="9966682" cy="6502401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1" sz="1700">
                <a:latin typeface="Helvetica"/>
                <a:ea typeface="Helvetica"/>
                <a:cs typeface="Helvetica"/>
                <a:sym typeface="Helvetica"/>
              </a:defRPr>
            </a:pPr>
            <a:r>
              <a:t>post_list.html</a:t>
            </a:r>
          </a:p>
          <a:p>
            <a:pPr algn="l">
              <a:defRPr sz="1700"/>
            </a:pPr>
          </a:p>
          <a:p>
            <a:pPr algn="l">
              <a:defRPr sz="1700"/>
            </a:pPr>
            <a:r>
              <a:t>&lt;html&gt;</a:t>
            </a:r>
          </a:p>
          <a:p>
            <a:pPr algn="l">
              <a:defRPr sz="1700"/>
            </a:pPr>
            <a:r>
              <a:t>    &lt;head&gt;</a:t>
            </a:r>
          </a:p>
          <a:p>
            <a:pPr algn="l">
              <a:defRPr sz="1700"/>
            </a:pPr>
            <a:r>
              <a:t>        &lt;title&gt;III's blog&lt;/title&gt;</a:t>
            </a:r>
          </a:p>
          <a:p>
            <a:pPr algn="l">
              <a:defRPr sz="1700"/>
            </a:pPr>
            <a:r>
              <a:t>    &lt;/head&gt;</a:t>
            </a:r>
          </a:p>
          <a:p>
            <a:pPr algn="l">
              <a:defRPr sz="1700"/>
            </a:pPr>
            <a:r>
              <a:t>    &lt;body&gt;</a:t>
            </a:r>
          </a:p>
          <a:p>
            <a:pPr algn="l">
              <a:defRPr sz="1700"/>
            </a:pPr>
            <a:r>
              <a:t>        &lt;div&gt;</a:t>
            </a:r>
          </a:p>
          <a:p>
            <a:pPr algn="l">
              <a:defRPr sz="1700"/>
            </a:pPr>
            <a:r>
              <a:t>            &lt;h1&gt;&lt;a href=“”&gt;III's Blog&lt;/a&gt;&lt;/h1&gt;</a:t>
            </a:r>
          </a:p>
          <a:p>
            <a:pPr algn="l">
              <a:defRPr sz="1700"/>
            </a:pPr>
            <a:r>
              <a:t>        &lt;/div&gt;</a:t>
            </a:r>
          </a:p>
          <a:p>
            <a:pPr algn="l">
              <a:defRPr sz="1700"/>
            </a:pPr>
          </a:p>
          <a:p>
            <a:pPr algn="l">
              <a:defRPr sz="1700"/>
            </a:pPr>
            <a:r>
              <a:t>        &lt;div&gt;</a:t>
            </a:r>
          </a:p>
          <a:p>
            <a:pPr algn="l">
              <a:defRPr sz="1700"/>
            </a:pPr>
            <a:r>
              <a:t>            &lt;p&gt;發佈時間: 10.11.2015, 10:11&lt;/p&gt;</a:t>
            </a:r>
          </a:p>
          <a:p>
            <a:pPr algn="l">
              <a:defRPr sz="1700"/>
            </a:pPr>
            <a:r>
              <a:t>            &lt;h2&gt;&lt;a href=""&gt;Django第一天&lt;/a&gt;&lt;/h2&gt;</a:t>
            </a:r>
          </a:p>
          <a:p>
            <a:pPr algn="l">
              <a:defRPr sz="1700"/>
            </a:pPr>
            <a:r>
              <a:t>            &lt;p&gt;今天來了一個代課阿豪，講的課都聽不是很懂，還扯到什麼開餐廳~!@#$%^WTF&lt;/p&gt;</a:t>
            </a:r>
          </a:p>
          <a:p>
            <a:pPr algn="l">
              <a:defRPr sz="1700"/>
            </a:pPr>
            <a:r>
              <a:t>        &lt;/div&gt;</a:t>
            </a:r>
          </a:p>
          <a:p>
            <a:pPr algn="l">
              <a:defRPr sz="1700"/>
            </a:pPr>
          </a:p>
          <a:p>
            <a:pPr algn="l">
              <a:defRPr sz="1700"/>
            </a:pPr>
            <a:r>
              <a:t>        &lt;div&gt;</a:t>
            </a:r>
          </a:p>
          <a:p>
            <a:pPr algn="l">
              <a:defRPr sz="1700"/>
            </a:pPr>
            <a:r>
              <a:t>            &lt;p&gt;發佈時間: 11.11.2015, 11:11&lt;/p&gt;</a:t>
            </a:r>
          </a:p>
          <a:p>
            <a:pPr algn="l">
              <a:defRPr sz="1700"/>
            </a:pPr>
            <a:r>
              <a:t>            &lt;h2&gt;&lt;a href=“"&gt;Django第二天&lt;/a&gt;&lt;/h2&gt;</a:t>
            </a:r>
          </a:p>
          <a:p>
            <a:pPr algn="l">
              <a:defRPr sz="1700"/>
            </a:pPr>
            <a:r>
              <a:t>            &lt;p&gt;發現阿豪用心良苦，現在Django對我來是簡直是piece of cake ^.&lt;，準備要請客吃飯了&lt;/p&gt;</a:t>
            </a:r>
          </a:p>
          <a:p>
            <a:pPr algn="l">
              <a:defRPr sz="1700"/>
            </a:pPr>
            <a:r>
              <a:t>        &lt;/div&gt;</a:t>
            </a:r>
          </a:p>
          <a:p>
            <a:pPr algn="l">
              <a:defRPr sz="1700"/>
            </a:pPr>
            <a:r>
              <a:t>    &lt;/body&gt;</a:t>
            </a:r>
          </a:p>
          <a:p>
            <a:pPr algn="l">
              <a:defRPr sz="1700"/>
            </a:pPr>
            <a:r>
              <a:t>&lt;/html&gt;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Why Djang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Why Django</a:t>
            </a:r>
          </a:p>
        </p:txBody>
      </p:sp>
      <p:sp>
        <p:nvSpPr>
          <p:cNvPr id="126" name="文字"/>
          <p:cNvSpPr txBox="1"/>
          <p:nvPr/>
        </p:nvSpPr>
        <p:spPr>
          <a:xfrm>
            <a:off x="3647281" y="4279900"/>
            <a:ext cx="127001" cy="144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571500" indent="-571500" algn="l" defTabSz="457200">
              <a:defRPr sz="44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27" name="歷史悠久：今年(2018)邁入第11年，經得起考驗。…"/>
          <p:cNvSpPr txBox="1"/>
          <p:nvPr/>
        </p:nvSpPr>
        <p:spPr>
          <a:xfrm>
            <a:off x="1363194" y="3159795"/>
            <a:ext cx="10126607" cy="436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543277" indent="-543277" algn="l" defTabSz="457200">
              <a:buSzPct val="75000"/>
              <a:buChar char="•"/>
              <a:defRPr sz="3400">
                <a:latin typeface="Helvetica"/>
                <a:ea typeface="Helvetica"/>
                <a:cs typeface="Helvetica"/>
                <a:sym typeface="Helvetica"/>
              </a:defRPr>
            </a:pPr>
            <a:r>
              <a:t>歷史悠久：今年(2018)邁入第11年，經得起考驗。</a:t>
            </a:r>
          </a:p>
          <a:p>
            <a:pPr marL="543277" indent="-543277" algn="l" defTabSz="457200">
              <a:buSzPct val="75000"/>
              <a:buChar char="•"/>
              <a:defRPr sz="3400">
                <a:latin typeface="Helvetica"/>
                <a:ea typeface="Helvetica"/>
                <a:cs typeface="Helvetica"/>
                <a:sym typeface="Helvetica"/>
              </a:defRPr>
            </a:pPr>
            <a:r>
              <a:t>市場佔有率最高</a:t>
            </a:r>
          </a:p>
          <a:p>
            <a:pPr marL="543277" indent="-543277" algn="l" defTabSz="457200">
              <a:buSzPct val="75000"/>
              <a:buChar char="•"/>
              <a:defRPr sz="3400">
                <a:latin typeface="Helvetica"/>
                <a:ea typeface="Helvetica"/>
                <a:cs typeface="Helvetica"/>
                <a:sym typeface="Helvetica"/>
              </a:defRPr>
            </a:pPr>
            <a:r>
              <a:t>最完善的技術文件</a:t>
            </a:r>
          </a:p>
          <a:p>
            <a:pPr marL="543277" indent="-543277" algn="l" defTabSz="457200">
              <a:buSzPct val="75000"/>
              <a:buChar char="•"/>
              <a:defRPr sz="3400">
                <a:latin typeface="Helvetica"/>
                <a:ea typeface="Helvetica"/>
                <a:cs typeface="Helvetica"/>
                <a:sym typeface="Helvetica"/>
              </a:defRPr>
            </a:pPr>
            <a:r>
              <a:t>豐富的套件</a:t>
            </a:r>
          </a:p>
          <a:p>
            <a:pPr marL="543277" indent="-543277" algn="l" defTabSz="457200">
              <a:buSzPct val="75000"/>
              <a:buChar char="•"/>
              <a:defRPr sz="3400">
                <a:latin typeface="Helvetica"/>
                <a:ea typeface="Helvetica"/>
                <a:cs typeface="Helvetica"/>
                <a:sym typeface="Helvetica"/>
              </a:defRPr>
            </a:pPr>
            <a:r>
              <a:t>強大的社群</a:t>
            </a:r>
          </a:p>
          <a:p>
            <a:pPr marL="543277" indent="-543277" algn="l" defTabSz="457200">
              <a:buSzPct val="75000"/>
              <a:buChar char="•"/>
              <a:defRPr sz="3400">
                <a:latin typeface="Helvetica"/>
                <a:ea typeface="Helvetica"/>
                <a:cs typeface="Helvetica"/>
                <a:sym typeface="Helvetica"/>
              </a:defRPr>
            </a:pPr>
            <a:r>
              <a:t>提供total solution，初學者可以透過Django內建的</a:t>
            </a:r>
          </a:p>
          <a:p>
            <a:pPr marL="571500" indent="-571500" algn="l" defTabSz="457200">
              <a:defRPr sz="3400">
                <a:latin typeface="Helvetica"/>
                <a:ea typeface="Helvetica"/>
                <a:cs typeface="Helvetica"/>
                <a:sym typeface="Helvetica"/>
              </a:defRPr>
            </a:pPr>
            <a:r>
              <a:t>     模塊了解網站運作。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網頁出現了，好感動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08940">
              <a:defRPr sz="9520"/>
            </a:lvl1pPr>
          </a:lstStyle>
          <a:p>
            <a:pPr/>
            <a:r>
              <a:t>網頁出現了，好感動</a:t>
            </a:r>
          </a:p>
        </p:txBody>
      </p:sp>
      <p:grpSp>
        <p:nvGrpSpPr>
          <p:cNvPr id="254" name="螢幕快照 2015-11-08 10.42.52 AM.png"/>
          <p:cNvGrpSpPr/>
          <p:nvPr/>
        </p:nvGrpSpPr>
        <p:grpSpPr>
          <a:xfrm>
            <a:off x="1669106" y="3691956"/>
            <a:ext cx="9779994" cy="6196568"/>
            <a:chOff x="0" y="0"/>
            <a:chExt cx="9779992" cy="6196567"/>
          </a:xfrm>
        </p:grpSpPr>
        <p:pic>
          <p:nvPicPr>
            <p:cNvPr id="253" name="螢幕快照 2015-11-08 10.42.52 AM.png" descr="螢幕快照 2015-11-08 10.42.52 AM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0" r="0" b="0"/>
            <a:stretch>
              <a:fillRect/>
            </a:stretch>
          </p:blipFill>
          <p:spPr>
            <a:xfrm>
              <a:off x="127000" y="88900"/>
              <a:ext cx="9525993" cy="5866368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52" name="螢幕快照 2015-11-08 10.42.52 AM.png" descr="螢幕快照 2015-11-08 10.42.52 AM.png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9779993" cy="6196568"/>
            </a:xfrm>
            <a:prstGeom prst="rect">
              <a:avLst/>
            </a:prstGeom>
            <a:effectLst/>
          </p:spPr>
        </p:pic>
      </p:grpSp>
      <p:sp>
        <p:nvSpPr>
          <p:cNvPr id="255" name="127.0.0.1:8000/blog"/>
          <p:cNvSpPr txBox="1"/>
          <p:nvPr/>
        </p:nvSpPr>
        <p:spPr>
          <a:xfrm>
            <a:off x="1656079" y="2857500"/>
            <a:ext cx="420624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127.0.0.1:8000/blog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螢幕快照 2015-11-08 11.19.17 AM.png" descr="螢幕快照 2015-11-08 11.19.17 AM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1213" t="0" r="71639" b="0"/>
          <a:stretch>
            <a:fillRect/>
          </a:stretch>
        </p:blipFill>
        <p:spPr>
          <a:xfrm>
            <a:off x="8294151" y="2453537"/>
            <a:ext cx="3942252" cy="6876261"/>
          </a:xfrm>
          <a:prstGeom prst="rect">
            <a:avLst/>
          </a:prstGeom>
        </p:spPr>
      </p:pic>
      <p:sp>
        <p:nvSpPr>
          <p:cNvPr id="258" name="用動態資料做做看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用動態資料做做看</a:t>
            </a:r>
          </a:p>
        </p:txBody>
      </p:sp>
      <p:sp>
        <p:nvSpPr>
          <p:cNvPr id="259" name="views.py…"/>
          <p:cNvSpPr/>
          <p:nvPr>
            <p:ph type="body" sz="quarter" idx="1"/>
          </p:nvPr>
        </p:nvSpPr>
        <p:spPr>
          <a:xfrm>
            <a:off x="799731" y="5930155"/>
            <a:ext cx="7180958" cy="337969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/>
          <a:lstStyle/>
          <a:p>
            <a:pPr marL="0" indent="0">
              <a:spcBef>
                <a:spcPts val="0"/>
              </a:spcBef>
              <a:buSzTx/>
              <a:buNone/>
              <a:defRPr b="1" sz="2400">
                <a:latin typeface="Helvetica"/>
                <a:ea typeface="Helvetica"/>
                <a:cs typeface="Helvetica"/>
                <a:sym typeface="Helvetica"/>
              </a:defRPr>
            </a:pPr>
            <a:r>
              <a:t>views.py</a:t>
            </a:r>
          </a:p>
          <a:p>
            <a:pPr marL="0" indent="0">
              <a:spcBef>
                <a:spcPts val="0"/>
              </a:spcBef>
              <a:buSzTx/>
              <a:buNone/>
              <a:defRPr sz="2400"/>
            </a:pPr>
          </a:p>
          <a:p>
            <a:pPr marL="0" indent="0">
              <a:spcBef>
                <a:spcPts val="0"/>
              </a:spcBef>
              <a:buSzTx/>
              <a:buNone/>
              <a:defRPr sz="1800"/>
            </a:pPr>
            <a:r>
              <a:t>from django.shortcuts import render</a:t>
            </a:r>
          </a:p>
          <a:p>
            <a:pPr marL="0" indent="0">
              <a:spcBef>
                <a:spcPts val="0"/>
              </a:spcBef>
              <a:buSzTx/>
              <a:buNone/>
              <a:defRPr sz="1800"/>
            </a:pPr>
            <a:r>
              <a:t>from django.utils import timezone</a:t>
            </a:r>
          </a:p>
          <a:p>
            <a:pPr marL="0" indent="0">
              <a:spcBef>
                <a:spcPts val="0"/>
              </a:spcBef>
              <a:buSzTx/>
              <a:buNone/>
              <a:defRPr sz="1800"/>
            </a:pPr>
            <a:r>
              <a:t>from .models import Post</a:t>
            </a:r>
          </a:p>
          <a:p>
            <a:pPr marL="0" indent="0">
              <a:spcBef>
                <a:spcPts val="0"/>
              </a:spcBef>
              <a:buSzTx/>
              <a:buNone/>
              <a:defRPr sz="1800"/>
            </a:pPr>
          </a:p>
          <a:p>
            <a:pPr marL="0" indent="0">
              <a:spcBef>
                <a:spcPts val="0"/>
              </a:spcBef>
              <a:buSzTx/>
              <a:buNone/>
              <a:defRPr sz="1800"/>
            </a:pPr>
            <a:r>
              <a:t>def post_list(request):</a:t>
            </a:r>
          </a:p>
          <a:p>
            <a:pPr marL="0" indent="0">
              <a:spcBef>
                <a:spcPts val="0"/>
              </a:spcBef>
              <a:buSzTx/>
              <a:buNone/>
              <a:defRPr sz="1800"/>
            </a:pPr>
            <a:r>
              <a:t>    posts =   Post.objects.all().order_by(‘-created_date’)</a:t>
            </a:r>
          </a:p>
          <a:p>
            <a:pPr marL="0" indent="0">
              <a:spcBef>
                <a:spcPts val="0"/>
              </a:spcBef>
              <a:buSzTx/>
              <a:buNone/>
              <a:defRPr sz="1800"/>
            </a:pPr>
            <a:r>
              <a:t>    return render(request, 'blog/post_list.html', {'posts': posts})</a:t>
            </a:r>
          </a:p>
        </p:txBody>
      </p:sp>
      <p:sp>
        <p:nvSpPr>
          <p:cNvPr id="260" name="models.py…"/>
          <p:cNvSpPr/>
          <p:nvPr/>
        </p:nvSpPr>
        <p:spPr>
          <a:xfrm>
            <a:off x="799731" y="2654300"/>
            <a:ext cx="5389881" cy="2908301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1" sz="2400">
                <a:latin typeface="Helvetica"/>
                <a:ea typeface="Helvetica"/>
                <a:cs typeface="Helvetica"/>
                <a:sym typeface="Helvetica"/>
              </a:defRPr>
            </a:pPr>
            <a:r>
              <a:t>models.py</a:t>
            </a:r>
          </a:p>
          <a:p>
            <a:pPr algn="l">
              <a:defRPr sz="2000"/>
            </a:pPr>
          </a:p>
          <a:p>
            <a:pPr algn="l">
              <a:defRPr sz="2000"/>
            </a:pPr>
            <a:r>
              <a:t>class Post(models.Model):</a:t>
            </a:r>
          </a:p>
          <a:p>
            <a:pPr algn="l">
              <a:defRPr sz="2000"/>
            </a:pPr>
            <a:r>
              <a:t>    author = models.ForeignKey(‘auth.User’,</a:t>
            </a:r>
          </a:p>
          <a:p>
            <a:pPr algn="l">
              <a:defRPr sz="2000"/>
            </a:pPr>
            <a:r>
              <a:t>        on_delete=models.CASCADE,null=False)</a:t>
            </a:r>
          </a:p>
          <a:p>
            <a:pPr algn="l">
              <a:defRPr sz="2000"/>
            </a:pPr>
            <a:r>
              <a:t>    title = models.CharField(max_length=200)</a:t>
            </a:r>
          </a:p>
          <a:p>
            <a:pPr algn="l">
              <a:defRPr sz="2000"/>
            </a:pPr>
            <a:r>
              <a:t>    text = models.TextField()</a:t>
            </a:r>
          </a:p>
          <a:p>
            <a:pPr algn="l">
              <a:defRPr sz="2000"/>
            </a:pPr>
            <a:r>
              <a:t>    created_date = models.DateTimeField(</a:t>
            </a:r>
          </a:p>
          <a:p>
            <a:pPr algn="l">
              <a:defRPr sz="2000"/>
            </a:pPr>
            <a:r>
              <a:t>            default=timezone.now)</a:t>
            </a:r>
          </a:p>
        </p:txBody>
      </p:sp>
      <p:pic>
        <p:nvPicPr>
          <p:cNvPr id="261" name="線條 線條" descr="線條 線條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10800000">
            <a:off x="6011141" y="4476660"/>
            <a:ext cx="2688643" cy="352235"/>
          </a:xfrm>
          <a:prstGeom prst="rect">
            <a:avLst/>
          </a:prstGeom>
        </p:spPr>
      </p:pic>
      <p:pic>
        <p:nvPicPr>
          <p:cNvPr id="263" name="線條 線條" descr="線條 線條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5400000">
            <a:off x="3645127" y="6784104"/>
            <a:ext cx="2550266" cy="352235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向資料庫下Quer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向資料庫下Query</a:t>
            </a:r>
          </a:p>
        </p:txBody>
      </p:sp>
      <p:graphicFrame>
        <p:nvGraphicFramePr>
          <p:cNvPr id="267" name="表格"/>
          <p:cNvGraphicFramePr/>
          <p:nvPr/>
        </p:nvGraphicFramePr>
        <p:xfrm>
          <a:off x="1270000" y="2349500"/>
          <a:ext cx="10464800" cy="5715000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{2708684C-4D16-4618-839F-0558EEFCDFE6}</a:tableStyleId>
              </a:tblPr>
              <a:tblGrid>
                <a:gridCol w="5232400"/>
                <a:gridCol w="5232400"/>
              </a:tblGrid>
              <a:tr h="952500">
                <a:tc>
                  <a:txBody>
                    <a:bodyPr/>
                    <a:lstStyle/>
                    <a:p>
                      <a:pPr defTabSz="914400"/>
                      <a:r>
                        <a:rPr b="1" sz="2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SQL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T w="12700"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b="1" sz="2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Django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</a:tcPr>
                </a:tc>
              </a:tr>
              <a:tr h="952500"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select * from blog_post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Post.objects.all()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</a:tcPr>
                </a:tc>
              </a:tr>
              <a:tr h="952500"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select * from blog_post
where  title= 'Django首發!'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000"/>
                        <a:t>單筆：Post.objects.get(id=1)
多筆：Post.objects.filter(title= 'Django首發!')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</a:tcPr>
                </a:tc>
              </a:tr>
              <a:tr h="952500"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select * from blog_post
order by created_date desc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Post.objects.all().order_by
(‘-created_date’)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</a:tcPr>
                </a:tc>
              </a:tr>
              <a:tr h="952500">
                <a:tc>
                  <a:txBody>
                    <a:bodyPr/>
                    <a:lstStyle/>
                    <a:p>
                      <a:pPr defTabSz="914400"/>
                      <a:r>
                        <a:rPr sz="2400"/>
                        <a:t>select * from blog_post
where created_date &lt;= date('now')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Post.objects.filter(created_date__lte=timezone.now())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</a:tcPr>
                </a:tc>
              </a:tr>
              <a:tr h="952500">
                <a:tc>
                  <a:txBody>
                    <a:bodyPr/>
                    <a:lstStyle/>
                    <a:p>
                      <a:pPr defTabSz="914400"/>
                      <a:r>
                        <a:rPr sz="2400"/>
                        <a:t>insert into blog_post(author,title,text)
value('III','test', 'test')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Post.objects.create(author=me, title='test', text='test')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B w="12700"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268" name="註1. Django 會自動把models裡面的物件前面加上”app名稱_”當做資料庫的table名稱，如果想要…"/>
          <p:cNvSpPr txBox="1"/>
          <p:nvPr/>
        </p:nvSpPr>
        <p:spPr>
          <a:xfrm>
            <a:off x="1142288" y="8089899"/>
            <a:ext cx="10825481" cy="152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000"/>
            </a:pPr>
            <a:r>
              <a:t>註1. Django 會自動把models裡面的物件前面加上”app名稱_”當做資料庫的table名稱，如果想要</a:t>
            </a:r>
          </a:p>
          <a:p>
            <a:pPr algn="l">
              <a:defRPr sz="2000"/>
            </a:pPr>
            <a:r>
              <a:t>       用自己設定的table名稱，請見附錄。</a:t>
            </a:r>
          </a:p>
          <a:p>
            <a:pPr algn="l">
              <a:defRPr sz="2000"/>
            </a:pPr>
            <a:r>
              <a:t>註2. Django下query採用ORM，其中”objects”為query管理器，為model物件自帶的參數。</a:t>
            </a:r>
          </a:p>
          <a:p>
            <a:pPr algn="l">
              <a:defRPr sz="2000"/>
            </a:pPr>
            <a:r>
              <a:t>註3. 右邊author=me的me為django.contrib.auth.models.User.objects.get(username=‘III')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動態資料塞入templat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動態資料塞入template</a:t>
            </a:r>
          </a:p>
        </p:txBody>
      </p:sp>
      <p:sp>
        <p:nvSpPr>
          <p:cNvPr id="271" name="views.py…"/>
          <p:cNvSpPr/>
          <p:nvPr/>
        </p:nvSpPr>
        <p:spPr>
          <a:xfrm>
            <a:off x="5650776" y="4895849"/>
            <a:ext cx="6675489" cy="2730501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1" sz="1900">
                <a:latin typeface="Helvetica"/>
                <a:ea typeface="Helvetica"/>
                <a:cs typeface="Helvetica"/>
                <a:sym typeface="Helvetica"/>
              </a:defRPr>
            </a:pPr>
            <a:r>
              <a:t>views.py</a:t>
            </a:r>
          </a:p>
          <a:p>
            <a:pPr algn="l">
              <a:defRPr sz="1900"/>
            </a:pPr>
          </a:p>
          <a:p>
            <a:pPr algn="l">
              <a:defRPr sz="1900"/>
            </a:pPr>
            <a:r>
              <a:t>from django.shortcuts import render</a:t>
            </a:r>
          </a:p>
          <a:p>
            <a:pPr algn="l">
              <a:defRPr sz="1900"/>
            </a:pPr>
            <a:r>
              <a:t>from .models import Post</a:t>
            </a:r>
          </a:p>
          <a:p>
            <a:pPr algn="l">
              <a:defRPr sz="1900"/>
            </a:pPr>
          </a:p>
          <a:p>
            <a:pPr algn="l">
              <a:defRPr sz="1900"/>
            </a:pPr>
            <a:r>
              <a:t>def post_list(request):</a:t>
            </a:r>
          </a:p>
          <a:p>
            <a:pPr algn="l">
              <a:defRPr sz="1900"/>
            </a:pPr>
            <a:r>
              <a:t>    posts =   Post.objects.all()\</a:t>
            </a:r>
          </a:p>
          <a:p>
            <a:pPr algn="l">
              <a:defRPr sz="1900"/>
            </a:pPr>
            <a:r>
              <a:t>                                      .order_by(‘-created_date’)</a:t>
            </a:r>
          </a:p>
          <a:p>
            <a:pPr algn="l">
              <a:defRPr sz="1900"/>
            </a:pPr>
            <a:r>
              <a:t>    return render(request, 'blog/post_list.html', {'posts': posts})</a:t>
            </a:r>
          </a:p>
        </p:txBody>
      </p:sp>
      <p:sp>
        <p:nvSpPr>
          <p:cNvPr id="272" name="post_list.html…"/>
          <p:cNvSpPr/>
          <p:nvPr/>
        </p:nvSpPr>
        <p:spPr>
          <a:xfrm>
            <a:off x="119253" y="3047999"/>
            <a:ext cx="5392738" cy="6273801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1" sz="1900">
                <a:latin typeface="Helvetica"/>
                <a:ea typeface="Helvetica"/>
                <a:cs typeface="Helvetica"/>
                <a:sym typeface="Helvetica"/>
              </a:defRPr>
            </a:pPr>
            <a:r>
              <a:t>post_list.html</a:t>
            </a:r>
          </a:p>
          <a:p>
            <a:pPr algn="l">
              <a:defRPr b="1" sz="1900"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algn="l">
              <a:defRPr sz="1900"/>
            </a:pPr>
            <a:r>
              <a:t>&lt;html&gt;</a:t>
            </a:r>
          </a:p>
          <a:p>
            <a:pPr algn="l">
              <a:defRPr sz="1900"/>
            </a:pPr>
            <a:r>
              <a:t>    &lt;head&gt;</a:t>
            </a:r>
          </a:p>
          <a:p>
            <a:pPr algn="l">
              <a:defRPr sz="1900"/>
            </a:pPr>
            <a:r>
              <a:t>        &lt;title&gt;III's blog&lt;/title&gt;</a:t>
            </a:r>
          </a:p>
          <a:p>
            <a:pPr algn="l">
              <a:defRPr sz="1900"/>
            </a:pPr>
            <a:r>
              <a:t>    &lt;/head&gt;</a:t>
            </a:r>
          </a:p>
          <a:p>
            <a:pPr algn="l">
              <a:defRPr sz="1900"/>
            </a:pPr>
            <a:r>
              <a:t>    &lt;body&gt;</a:t>
            </a:r>
          </a:p>
          <a:p>
            <a:pPr algn="l">
              <a:defRPr sz="1900"/>
            </a:pPr>
            <a:r>
              <a:t>        &lt;div&gt;</a:t>
            </a:r>
          </a:p>
          <a:p>
            <a:pPr algn="l">
              <a:defRPr sz="1900"/>
            </a:pPr>
            <a:r>
              <a:t>            &lt;h1&gt;&lt;a href="/blog"&gt;III's Blog&lt;/a&gt;&lt;/h1&gt;</a:t>
            </a:r>
          </a:p>
          <a:p>
            <a:pPr algn="l">
              <a:defRPr sz="1900"/>
            </a:pPr>
            <a:r>
              <a:t>        &lt;/div&gt;</a:t>
            </a:r>
          </a:p>
          <a:p>
            <a:pPr algn="l">
              <a:defRPr sz="1900"/>
            </a:pPr>
          </a:p>
          <a:p>
            <a:pPr algn="l">
              <a:defRPr sz="1900"/>
            </a:pPr>
            <a:r>
              <a:t>        &lt;div&gt;</a:t>
            </a:r>
          </a:p>
          <a:p>
            <a:pPr algn="l">
              <a:defRPr sz="1900"/>
            </a:pPr>
            <a:r>
              <a:t>            {% for post in posts %}</a:t>
            </a:r>
          </a:p>
          <a:p>
            <a:pPr algn="l">
              <a:defRPr sz="1900"/>
            </a:pPr>
            <a:r>
              <a:t>            &lt;p&gt;發佈時間: {{post.created_date}}&lt;/p&gt;</a:t>
            </a:r>
          </a:p>
          <a:p>
            <a:pPr algn="l">
              <a:defRPr sz="1900"/>
            </a:pPr>
            <a:r>
              <a:t>            &lt;h2&gt;&lt;a href=&gt;{{post.title}}&lt;/a&gt;&lt;/h2&gt;</a:t>
            </a:r>
          </a:p>
          <a:p>
            <a:pPr algn="l">
              <a:defRPr sz="1900"/>
            </a:pPr>
            <a:r>
              <a:t>            &lt;p&gt;{{post.text | linebreaks}}&lt;/p&gt;</a:t>
            </a:r>
          </a:p>
          <a:p>
            <a:pPr algn="l">
              <a:defRPr sz="1900"/>
            </a:pPr>
            <a:r>
              <a:t>            {% endfor %}</a:t>
            </a:r>
          </a:p>
          <a:p>
            <a:pPr algn="l">
              <a:defRPr sz="1900"/>
            </a:pPr>
            <a:r>
              <a:t>        &lt;/div&gt;</a:t>
            </a:r>
          </a:p>
          <a:p>
            <a:pPr algn="l">
              <a:defRPr sz="1900"/>
            </a:pPr>
          </a:p>
          <a:p>
            <a:pPr algn="l">
              <a:defRPr sz="1900"/>
            </a:pPr>
            <a:r>
              <a:t>    &lt;/body&gt;</a:t>
            </a:r>
          </a:p>
          <a:p>
            <a:pPr algn="l">
              <a:defRPr sz="1900"/>
            </a:pPr>
            <a:r>
              <a:t>&lt;/html&gt;</a:t>
            </a:r>
          </a:p>
        </p:txBody>
      </p:sp>
      <p:sp>
        <p:nvSpPr>
          <p:cNvPr id="273" name="myproject/blog/templates/blog/post_list.html"/>
          <p:cNvSpPr txBox="1"/>
          <p:nvPr/>
        </p:nvSpPr>
        <p:spPr>
          <a:xfrm>
            <a:off x="88900" y="2311400"/>
            <a:ext cx="959444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444500" indent="-444500" algn="l">
              <a:buSzPct val="75000"/>
              <a:buChar char="•"/>
            </a:lvl1pPr>
          </a:lstStyle>
          <a:p>
            <a:pPr/>
            <a:r>
              <a:t>myproject/blog/templates/blog/post_list.html</a:t>
            </a:r>
          </a:p>
        </p:txBody>
      </p:sp>
      <p:sp>
        <p:nvSpPr>
          <p:cNvPr id="274" name="myproject/blog/views.py"/>
          <p:cNvSpPr txBox="1"/>
          <p:nvPr/>
        </p:nvSpPr>
        <p:spPr>
          <a:xfrm>
            <a:off x="5600700" y="3987800"/>
            <a:ext cx="5529479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444500" indent="-444500" algn="l">
              <a:buSzPct val="75000"/>
              <a:buChar char="•"/>
            </a:lvl1pPr>
          </a:lstStyle>
          <a:p>
            <a:pPr/>
            <a:r>
              <a:t>myproject/blog/views.py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網頁出現惹，但醜醜der...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60831">
              <a:defRPr sz="7679"/>
            </a:lvl1pPr>
          </a:lstStyle>
          <a:p>
            <a:pPr/>
            <a:r>
              <a:t>網頁出現惹，但醜醜der...</a:t>
            </a:r>
          </a:p>
        </p:txBody>
      </p:sp>
      <p:pic>
        <p:nvPicPr>
          <p:cNvPr id="277" name="螢幕快照 2015-11-08 2.04.59 PM.png" descr="螢幕快照 2015-11-08 2.04.59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71295" y="2514435"/>
            <a:ext cx="7962287" cy="717631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影像" descr="影像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22271" t="0" r="22271" b="0"/>
          <a:stretch>
            <a:fillRect/>
          </a:stretch>
        </p:blipFill>
        <p:spPr>
          <a:xfrm>
            <a:off x="6718300" y="2794000"/>
            <a:ext cx="5334000" cy="6286500"/>
          </a:xfrm>
          <a:prstGeom prst="rect">
            <a:avLst/>
          </a:prstGeom>
        </p:spPr>
      </p:pic>
      <p:sp>
        <p:nvSpPr>
          <p:cNvPr id="280" name="美化網頁神奇寶典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美化網頁神奇寶典</a:t>
            </a:r>
          </a:p>
        </p:txBody>
      </p:sp>
      <p:sp>
        <p:nvSpPr>
          <p:cNvPr id="281" name="資策會王牌美女老師：倪老師動態網頁聖經…"/>
          <p:cNvSpPr txBox="1"/>
          <p:nvPr>
            <p:ph type="body" sz="half" idx="1"/>
          </p:nvPr>
        </p:nvSpPr>
        <p:spPr>
          <a:xfrm>
            <a:off x="952500" y="2794000"/>
            <a:ext cx="5334000" cy="6286500"/>
          </a:xfrm>
          <a:prstGeom prst="rect">
            <a:avLst/>
          </a:prstGeom>
        </p:spPr>
        <p:txBody>
          <a:bodyPr/>
          <a:lstStyle/>
          <a:p>
            <a:pPr marL="345722" indent="-345722">
              <a:buSzPct val="45000"/>
              <a:buBlip>
                <a:blip r:embed="rId3"/>
              </a:buBlip>
              <a:defRPr b="1" sz="4200">
                <a:latin typeface="Helvetica"/>
                <a:ea typeface="Helvetica"/>
                <a:cs typeface="Helvetica"/>
                <a:sym typeface="Helvetica"/>
              </a:defRPr>
            </a:pPr>
            <a:r>
              <a:t>資策會王牌美女老師：倪老師動態網頁聖經</a:t>
            </a:r>
          </a:p>
          <a:p>
            <a:pPr marL="345722" indent="-345722">
              <a:buSzPct val="45000"/>
              <a:buBlip>
                <a:blip r:embed="rId3"/>
              </a:buBlip>
              <a:defRPr b="1" sz="4200">
                <a:latin typeface="Helvetica"/>
                <a:ea typeface="Helvetica"/>
                <a:cs typeface="Helvetica"/>
                <a:sym typeface="Helvetica"/>
              </a:defRPr>
            </a:pPr>
            <a:r>
              <a:t>google字型</a:t>
            </a:r>
          </a:p>
        </p:txBody>
      </p:sp>
      <p:sp>
        <p:nvSpPr>
          <p:cNvPr id="282" name="形狀"/>
          <p:cNvSpPr/>
          <p:nvPr/>
        </p:nvSpPr>
        <p:spPr>
          <a:xfrm>
            <a:off x="6116587" y="5565328"/>
            <a:ext cx="768302" cy="801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9508"/>
                </a:moveTo>
                <a:lnTo>
                  <a:pt x="7848" y="9508"/>
                </a:lnTo>
                <a:lnTo>
                  <a:pt x="7848" y="0"/>
                </a:lnTo>
                <a:lnTo>
                  <a:pt x="12796" y="0"/>
                </a:lnTo>
                <a:lnTo>
                  <a:pt x="12796" y="9405"/>
                </a:lnTo>
                <a:lnTo>
                  <a:pt x="21600" y="9405"/>
                </a:lnTo>
                <a:lnTo>
                  <a:pt x="21600" y="13572"/>
                </a:lnTo>
                <a:lnTo>
                  <a:pt x="13024" y="13572"/>
                </a:lnTo>
                <a:lnTo>
                  <a:pt x="13024" y="21600"/>
                </a:lnTo>
                <a:lnTo>
                  <a:pt x="8183" y="21600"/>
                </a:lnTo>
                <a:lnTo>
                  <a:pt x="8183" y="13819"/>
                </a:lnTo>
                <a:lnTo>
                  <a:pt x="5" y="13819"/>
                </a:lnTo>
                <a:lnTo>
                  <a:pt x="0" y="9508"/>
                </a:lnTo>
                <a:close/>
              </a:path>
            </a:pathLst>
          </a:cu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BOOTSTRAP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 anchor="t"/>
          <a:lstStyle/>
          <a:p>
            <a:pPr defTabSz="502412">
              <a:defRPr sz="8686"/>
            </a:pPr>
            <a:r>
              <a:t>BOOTSTRAP</a:t>
            </a:r>
          </a:p>
          <a:p>
            <a:pPr defTabSz="502412">
              <a:spcBef>
                <a:spcPts val="2700"/>
              </a:spcBef>
              <a:defRPr sz="2408"/>
            </a:pPr>
            <a:r>
              <a:t>http://getbootstrap.com/</a:t>
            </a:r>
          </a:p>
        </p:txBody>
      </p:sp>
      <p:sp>
        <p:nvSpPr>
          <p:cNvPr id="285" name="Bootstrap CDN:"/>
          <p:cNvSpPr txBox="1"/>
          <p:nvPr/>
        </p:nvSpPr>
        <p:spPr>
          <a:xfrm>
            <a:off x="2089810" y="3276600"/>
            <a:ext cx="2969492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345722" indent="-345722" algn="l">
              <a:spcBef>
                <a:spcPts val="3200"/>
              </a:spcBef>
              <a:buSzPct val="45000"/>
              <a:buBlip>
                <a:blip r:embed="rId2"/>
              </a:buBlip>
              <a:defRPr sz="2800"/>
            </a:lvl1pPr>
          </a:lstStyle>
          <a:p>
            <a:pPr/>
            <a:r>
              <a:t>Bootstrap CDN:</a:t>
            </a:r>
          </a:p>
        </p:txBody>
      </p:sp>
      <p:sp>
        <p:nvSpPr>
          <p:cNvPr id="286" name="&lt;!-- Latest compiled and minified CSS --&gt;…"/>
          <p:cNvSpPr/>
          <p:nvPr/>
        </p:nvSpPr>
        <p:spPr>
          <a:xfrm>
            <a:off x="349414" y="4356099"/>
            <a:ext cx="12305971" cy="3657601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300"/>
            </a:pPr>
            <a:r>
              <a:t>&lt;!-- Latest compiled and minified CSS --&gt;</a:t>
            </a:r>
          </a:p>
          <a:p>
            <a:pPr algn="l">
              <a:defRPr sz="2300"/>
            </a:pPr>
            <a:r>
              <a:t>&lt;link rel="stylesheet" href="https://maxcdn.bootstrapcdn.com/bootstrap/3.3.7/css/bootstrap.min.css"&gt;</a:t>
            </a:r>
          </a:p>
          <a:p>
            <a:pPr algn="l">
              <a:defRPr sz="2300"/>
            </a:pPr>
          </a:p>
          <a:p>
            <a:pPr algn="l">
              <a:defRPr sz="2300"/>
            </a:pPr>
            <a:r>
              <a:t>&lt;!-- Optional theme --&gt;</a:t>
            </a:r>
          </a:p>
          <a:p>
            <a:pPr algn="l">
              <a:defRPr sz="2300"/>
            </a:pPr>
            <a:r>
              <a:t>&lt;link rel="stylesheet" href=“https://maxcdn.bootstrapcdn.com/bootstrap/3.3.7/css/bootstrap-theme.min.css"&gt;</a:t>
            </a:r>
          </a:p>
          <a:p>
            <a:pPr algn="l">
              <a:defRPr sz="2300"/>
            </a:pPr>
          </a:p>
          <a:p>
            <a:pPr algn="l">
              <a:defRPr sz="2300"/>
            </a:pPr>
            <a:r>
              <a:t>&lt;!-- Latest compiled and minified JavaScript --&gt;</a:t>
            </a:r>
          </a:p>
          <a:p>
            <a:pPr algn="l">
              <a:defRPr sz="2300"/>
            </a:pPr>
            <a:r>
              <a:t>&lt;script src="https://maxcdn.bootstrapcdn.com/bootstrap/3.3.7/js/bootstrap.min.js" &gt;&lt;/script&gt;</a:t>
            </a:r>
          </a:p>
        </p:txBody>
      </p:sp>
      <p:sp>
        <p:nvSpPr>
          <p:cNvPr id="287" name="註：前兩個放在post_list.html的&lt;head&gt;&lt;/head&gt;裡面，最後一個要用到javascript才需要放，置於&lt;body&gt;&lt;/body&gt;的最後…"/>
          <p:cNvSpPr txBox="1"/>
          <p:nvPr/>
        </p:nvSpPr>
        <p:spPr>
          <a:xfrm>
            <a:off x="342087" y="8337550"/>
            <a:ext cx="12257076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1800"/>
            </a:pPr>
            <a:r>
              <a:t>註：前兩個放在post_list.html的&lt;head&gt;&lt;/head&gt;裡面，最後一個要用到javascript才需要放，置於&lt;body&gt;&lt;/body&gt;的最後</a:t>
            </a:r>
          </a:p>
          <a:p>
            <a:pPr algn="l">
              <a:defRPr sz="1800"/>
            </a:pPr>
            <a:r>
              <a:t>一行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BOOTSTRAP的效果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BOOTSTRAP的效果</a:t>
            </a:r>
          </a:p>
        </p:txBody>
      </p:sp>
      <p:pic>
        <p:nvPicPr>
          <p:cNvPr id="290" name="螢幕快照 2015-11-08 3.47.05 PM.png" descr="螢幕快照 2015-11-08 3.47.05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65855" y="2413957"/>
            <a:ext cx="5755020" cy="6678286"/>
          </a:xfrm>
          <a:prstGeom prst="rect">
            <a:avLst/>
          </a:prstGeom>
          <a:ln w="12700">
            <a:miter lim="400000"/>
          </a:ln>
        </p:spPr>
      </p:pic>
      <p:sp>
        <p:nvSpPr>
          <p:cNvPr id="291" name="註：可上http://getbootstrap.com/getting-started/#examples觀看一些範例"/>
          <p:cNvSpPr txBox="1"/>
          <p:nvPr/>
        </p:nvSpPr>
        <p:spPr>
          <a:xfrm>
            <a:off x="2003742" y="8991599"/>
            <a:ext cx="7549516" cy="41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1800"/>
            </a:pPr>
            <a:r>
              <a:t>註：可上</a:t>
            </a:r>
            <a:r>
              <a:rPr u="sng">
                <a:hlinkClick r:id="rId3" invalidUrl="" action="" tgtFrame="" tooltip="" history="1" highlightClick="0" endSnd="0"/>
              </a:rPr>
              <a:t>http://getbootstrap.com/getting-started/#examples觀看一些範例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字型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google字型</a:t>
            </a:r>
          </a:p>
          <a:p>
            <a:pPr>
              <a:defRPr sz="2300"/>
            </a:pPr>
            <a:r>
              <a:rPr u="sng">
                <a:hlinkClick r:id="rId2" invalidUrl="" action="" tgtFrame="" tooltip="" history="1" highlightClick="0" endSnd="0"/>
              </a:rPr>
              <a:t>https://www.google.com/fonts</a:t>
            </a:r>
          </a:p>
        </p:txBody>
      </p:sp>
      <p:sp>
        <p:nvSpPr>
          <p:cNvPr id="294" name="google font CDN:"/>
          <p:cNvSpPr txBox="1"/>
          <p:nvPr/>
        </p:nvSpPr>
        <p:spPr>
          <a:xfrm>
            <a:off x="870610" y="3086100"/>
            <a:ext cx="3226591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345722" indent="-345722" algn="l">
              <a:spcBef>
                <a:spcPts val="3200"/>
              </a:spcBef>
              <a:buSzPct val="45000"/>
              <a:buBlip>
                <a:blip r:embed="rId3"/>
              </a:buBlip>
              <a:defRPr sz="2800"/>
            </a:lvl1pPr>
          </a:lstStyle>
          <a:p>
            <a:pPr/>
            <a:r>
              <a:t>google font CDN:</a:t>
            </a:r>
          </a:p>
        </p:txBody>
      </p:sp>
      <p:sp>
        <p:nvSpPr>
          <p:cNvPr id="295" name="&lt;link href=&quot;http://fonts.googleapis.com/css?family=Lobster&amp;subset=latin,latin-ext&quot; rel=&quot;stylesheet&quot; type=&quot;text/css&quot;&gt;"/>
          <p:cNvSpPr/>
          <p:nvPr/>
        </p:nvSpPr>
        <p:spPr>
          <a:xfrm>
            <a:off x="836930" y="3898900"/>
            <a:ext cx="11330941" cy="1206501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400"/>
            </a:lvl1pPr>
          </a:lstStyle>
          <a:p>
            <a:pPr/>
            <a:r>
              <a:t>&lt;link href="http://fonts.googleapis.com/css?family=Lobster&amp;subset=latin,latin-ext" rel="stylesheet" type="text/css"&gt;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客製化的CS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客製化的CSS</a:t>
            </a:r>
          </a:p>
        </p:txBody>
      </p:sp>
      <p:sp>
        <p:nvSpPr>
          <p:cNvPr id="298" name="myproject…"/>
          <p:cNvSpPr txBox="1"/>
          <p:nvPr/>
        </p:nvSpPr>
        <p:spPr>
          <a:xfrm>
            <a:off x="970584" y="3956050"/>
            <a:ext cx="5261688" cy="294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3300"/>
            </a:pPr>
            <a:r>
              <a:t>myproject</a:t>
            </a:r>
          </a:p>
          <a:p>
            <a:pPr algn="l">
              <a:defRPr sz="3300"/>
            </a:pPr>
            <a:r>
              <a:t>└─── blog</a:t>
            </a:r>
          </a:p>
          <a:p>
            <a:pPr algn="l">
              <a:defRPr sz="3300"/>
            </a:pPr>
            <a:r>
              <a:t>     └─── static</a:t>
            </a:r>
          </a:p>
          <a:p>
            <a:pPr algn="l">
              <a:defRPr sz="3300"/>
            </a:pPr>
            <a:r>
              <a:t>          └─── css</a:t>
            </a:r>
          </a:p>
          <a:p>
            <a:pPr algn="l">
              <a:defRPr sz="3300"/>
            </a:pPr>
            <a:r>
              <a:t>               └─── blog.css</a:t>
            </a:r>
          </a:p>
        </p:txBody>
      </p:sp>
      <p:sp>
        <p:nvSpPr>
          <p:cNvPr id="299" name="於app(blog)底下新增static資料夾，並於static底下新增css資料夾                      以放置css檔。"/>
          <p:cNvSpPr txBox="1"/>
          <p:nvPr/>
        </p:nvSpPr>
        <p:spPr>
          <a:xfrm>
            <a:off x="564641" y="2708275"/>
            <a:ext cx="13055601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358069" indent="-358069" algn="l">
              <a:buSzPct val="45000"/>
              <a:buBlip>
                <a:blip r:embed="rId2"/>
              </a:buBlip>
              <a:defRPr sz="2900"/>
            </a:lvl1pPr>
          </a:lstStyle>
          <a:p>
            <a:pPr/>
            <a:r>
              <a:t>於app(blog)底下新增static資料夾，並於static底下新增css資料夾                      以放置css檔。</a:t>
            </a:r>
          </a:p>
        </p:txBody>
      </p:sp>
      <p:sp>
        <p:nvSpPr>
          <p:cNvPr id="300" name="Django會自動偵測app底下名為static的資料夾，並將資料夾路徑存                                      為變量”static”，以供template載入使用。…"/>
          <p:cNvSpPr txBox="1"/>
          <p:nvPr/>
        </p:nvSpPr>
        <p:spPr>
          <a:xfrm>
            <a:off x="299782" y="7469350"/>
            <a:ext cx="13055601" cy="218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358069" indent="-358069" algn="l">
              <a:buSzPct val="45000"/>
              <a:buBlip>
                <a:blip r:embed="rId2"/>
              </a:buBlip>
              <a:defRPr sz="2900"/>
            </a:pPr>
            <a:r>
              <a:t>Django會自動偵測app底下名為static的資料夾，並將資料夾路徑存                                      為變量”static”，以供template載入使用。</a:t>
            </a:r>
          </a:p>
          <a:p>
            <a:pPr marL="358069" indent="-358069" algn="l">
              <a:buSzPct val="45000"/>
              <a:buBlip>
                <a:blip r:embed="rId2"/>
              </a:buBlip>
              <a:defRPr sz="2900"/>
            </a:pPr>
            <a:r>
              <a:t>static資料夾可存放其他靜態檔，例如javascript檔、圖檔以供template                          存取。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文字"/>
          <p:cNvSpPr txBox="1"/>
          <p:nvPr/>
        </p:nvSpPr>
        <p:spPr>
          <a:xfrm>
            <a:off x="3647281" y="4279900"/>
            <a:ext cx="127001" cy="144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571500" indent="-571500" algn="l" defTabSz="457200">
              <a:defRPr sz="44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pic>
        <p:nvPicPr>
          <p:cNvPr id="130" name="影像" descr="影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933474"/>
            <a:ext cx="13004800" cy="788665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套用static資料至TEMPLAT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14095">
              <a:defRPr sz="7040"/>
            </a:lvl1pPr>
          </a:lstStyle>
          <a:p>
            <a:pPr/>
            <a:r>
              <a:t>套用static資料至TEMPLATE</a:t>
            </a:r>
          </a:p>
        </p:txBody>
      </p:sp>
      <p:sp>
        <p:nvSpPr>
          <p:cNvPr id="303" name="post_list.html…"/>
          <p:cNvSpPr/>
          <p:nvPr/>
        </p:nvSpPr>
        <p:spPr>
          <a:xfrm>
            <a:off x="220014" y="3454400"/>
            <a:ext cx="11192867" cy="4152901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1" sz="2400">
                <a:latin typeface="Helvetica"/>
                <a:ea typeface="Helvetica"/>
                <a:cs typeface="Helvetica"/>
                <a:sym typeface="Helvetica"/>
              </a:defRPr>
            </a:pPr>
            <a:r>
              <a:t>post_list.html</a:t>
            </a:r>
          </a:p>
          <a:p>
            <a:pPr algn="l">
              <a:defRPr sz="2400"/>
            </a:pPr>
          </a:p>
          <a:p>
            <a:pPr algn="l">
              <a:defRPr sz="2400"/>
            </a:pPr>
            <a:r>
              <a:t>{% load staticfiles %}</a:t>
            </a:r>
          </a:p>
          <a:p>
            <a:pPr algn="l">
              <a:defRPr sz="2400"/>
            </a:pPr>
            <a:r>
              <a:t>&lt;html&gt;</a:t>
            </a:r>
          </a:p>
          <a:p>
            <a:pPr algn="l">
              <a:defRPr sz="2400"/>
            </a:pPr>
            <a:r>
              <a:t>    &lt;head&gt;</a:t>
            </a:r>
          </a:p>
          <a:p>
            <a:pPr algn="l">
              <a:defRPr sz="2400"/>
            </a:pPr>
            <a:r>
              <a:t>        &lt;title&gt;III’s blog&lt;/title&gt;</a:t>
            </a:r>
          </a:p>
          <a:p>
            <a:pPr algn="l">
              <a:defRPr sz="2400"/>
            </a:pPr>
            <a:r>
              <a:t>        &lt;link rel="stylesheet" href=“//maxcdn.bootstrapcdn.com/bootstrap/3.3.7/css/bootstrap.min.css"&gt;</a:t>
            </a:r>
          </a:p>
          <a:p>
            <a:pPr algn="l">
              <a:defRPr sz="1500"/>
            </a:pPr>
            <a:r>
              <a:t>             </a:t>
            </a:r>
            <a:r>
              <a:rPr sz="2400"/>
              <a:t>&lt;!--&lt;link rel="stylesheet" href ="/static/css/blog.css"&gt;--&gt;</a:t>
            </a:r>
            <a:endParaRPr sz="2400"/>
          </a:p>
          <a:p>
            <a:pPr algn="l">
              <a:defRPr sz="2400"/>
            </a:pPr>
            <a:r>
              <a:t>        &lt;link rel="stylesheet" href=</a:t>
            </a:r>
            <a:r>
              <a:rPr u="sng">
                <a:solidFill>
                  <a:schemeClr val="accent5"/>
                </a:solidFill>
              </a:rPr>
              <a:t>"{% static ‘css/blog.css’ %}"</a:t>
            </a:r>
            <a:r>
              <a:t>&gt;</a:t>
            </a:r>
          </a:p>
          <a:p>
            <a:pPr algn="l">
              <a:defRPr sz="2400"/>
            </a:pPr>
            <a:r>
              <a:t>    &lt;/head&gt;</a:t>
            </a:r>
          </a:p>
        </p:txBody>
      </p:sp>
      <p:sp>
        <p:nvSpPr>
          <p:cNvPr id="304" name="註1. 檔案最開頭要寫入{% load staticfiles %}才可以存取static路徑變數…"/>
          <p:cNvSpPr txBox="1"/>
          <p:nvPr/>
        </p:nvSpPr>
        <p:spPr>
          <a:xfrm>
            <a:off x="208661" y="7981949"/>
            <a:ext cx="10751186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500"/>
            </a:pPr>
            <a:r>
              <a:t>註1. 檔案最開頭要寫入{% load staticfiles %}才可以存取static路徑變數</a:t>
            </a:r>
          </a:p>
          <a:p>
            <a:pPr algn="l">
              <a:defRPr sz="2500"/>
            </a:pPr>
            <a:r>
              <a:t>註2. 此方法好處為不管未來static資料夾如何變動都不需要擔心路徑的問題。</a:t>
            </a:r>
          </a:p>
        </p:txBody>
      </p:sp>
      <p:sp>
        <p:nvSpPr>
          <p:cNvPr id="305" name="myproject/blog/templates/blog/post_list.html"/>
          <p:cNvSpPr txBox="1"/>
          <p:nvPr/>
        </p:nvSpPr>
        <p:spPr>
          <a:xfrm>
            <a:off x="189241" y="2613025"/>
            <a:ext cx="9594445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444500" indent="-444500">
              <a:buSzPct val="75000"/>
              <a:buChar char="•"/>
            </a:lvl1pPr>
          </a:lstStyle>
          <a:p>
            <a:pPr/>
            <a:r>
              <a:t>myproject/blog/templates/blog/post_list.html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TEMPLAT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TEMPLATE</a:t>
            </a:r>
          </a:p>
        </p:txBody>
      </p:sp>
      <p:sp>
        <p:nvSpPr>
          <p:cNvPr id="308" name="{% load staticfiles %}…"/>
          <p:cNvSpPr/>
          <p:nvPr/>
        </p:nvSpPr>
        <p:spPr>
          <a:xfrm>
            <a:off x="1360804" y="2139949"/>
            <a:ext cx="10230232" cy="7226301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1" sz="1500">
                <a:latin typeface="Helvetica"/>
                <a:ea typeface="Helvetica"/>
                <a:cs typeface="Helvetica"/>
                <a:sym typeface="Helvetica"/>
              </a:defRPr>
            </a:pPr>
            <a:r>
              <a:t>{% load staticfiles %}</a:t>
            </a:r>
          </a:p>
          <a:p>
            <a:pPr algn="l">
              <a:defRPr sz="1500"/>
            </a:pPr>
            <a:r>
              <a:t>&lt;html&gt;</a:t>
            </a:r>
          </a:p>
          <a:p>
            <a:pPr algn="l">
              <a:defRPr sz="1500"/>
            </a:pPr>
            <a:r>
              <a:t>    &lt;head&gt;</a:t>
            </a:r>
          </a:p>
          <a:p>
            <a:pPr algn="l">
              <a:defRPr sz="1500"/>
            </a:pPr>
            <a:r>
              <a:t>        &lt;title&gt;Iii's blog&lt;/title&gt;</a:t>
            </a:r>
          </a:p>
          <a:p>
            <a:pPr algn="l">
              <a:defRPr sz="1500"/>
            </a:pPr>
            <a:r>
              <a:t>        &lt;link rel="stylesheet" href="//maxcdn.bootstrapcdn.com/bootstrap/3.3.7/css/bootstrap.min.css"&gt;</a:t>
            </a:r>
          </a:p>
          <a:p>
            <a:pPr algn="l">
              <a:defRPr sz="1500"/>
            </a:pPr>
            <a:r>
              <a:t>       &lt;link href="http://fonts.googleapis.com/css?family=Lobster&amp;subset=latin,latin-ext" rel="stylesheet" type="text/css"&gt;</a:t>
            </a:r>
          </a:p>
          <a:p>
            <a:pPr algn="l">
              <a:defRPr sz="1500"/>
            </a:pPr>
            <a:r>
              <a:t>        &lt;link rel="stylesheet" href="{% static 'css/blog.css' %}"&gt;</a:t>
            </a:r>
          </a:p>
          <a:p>
            <a:pPr algn="l">
              <a:defRPr sz="1500"/>
            </a:pPr>
            <a:r>
              <a:t>        &lt;!--&lt;link rel="stylesheet" href ="/static/css/blog.css"&gt;--&gt;</a:t>
            </a:r>
          </a:p>
          <a:p>
            <a:pPr algn="l">
              <a:defRPr sz="1500"/>
            </a:pPr>
            <a:r>
              <a:t>    &lt;/head&gt;</a:t>
            </a:r>
          </a:p>
          <a:p>
            <a:pPr algn="l">
              <a:defRPr sz="1500"/>
            </a:pPr>
            <a:r>
              <a:t>    &lt;body&gt;</a:t>
            </a:r>
          </a:p>
          <a:p>
            <a:pPr algn="l">
              <a:defRPr sz="1500"/>
            </a:pPr>
            <a:r>
              <a:t>        &lt;div class="page-header"&gt;</a:t>
            </a:r>
          </a:p>
          <a:p>
            <a:pPr algn="l">
              <a:defRPr sz="1500"/>
            </a:pPr>
            <a:r>
              <a:t>            &lt;h1&gt;&lt;a href="/blog"&gt;III's Blog&lt;/a&gt;&lt;/h1&gt;</a:t>
            </a:r>
          </a:p>
          <a:p>
            <a:pPr algn="l">
              <a:defRPr sz="1500"/>
            </a:pPr>
            <a:r>
              <a:t>        &lt;/div&gt;</a:t>
            </a:r>
          </a:p>
          <a:p>
            <a:pPr algn="l">
              <a:defRPr sz="1500"/>
            </a:pPr>
            <a:r>
              <a:t>        &lt;div class="content container"&gt;</a:t>
            </a:r>
          </a:p>
          <a:p>
            <a:pPr algn="l">
              <a:defRPr sz="1500"/>
            </a:pPr>
            <a:r>
              <a:t>            &lt;div class="row"&gt;</a:t>
            </a:r>
          </a:p>
          <a:p>
            <a:pPr algn="l">
              <a:defRPr sz="1500"/>
            </a:pPr>
            <a:r>
              <a:t>                &lt;div class="col-md-8"&gt;</a:t>
            </a:r>
          </a:p>
          <a:p>
            <a:pPr algn="l">
              <a:defRPr sz="1500"/>
            </a:pPr>
            <a:r>
              <a:t>                    {% for post in posts %}</a:t>
            </a:r>
          </a:p>
          <a:p>
            <a:pPr algn="l">
              <a:defRPr sz="1500"/>
            </a:pPr>
            <a:r>
              <a:t>                        &lt;div class="post"&gt;</a:t>
            </a:r>
          </a:p>
          <a:p>
            <a:pPr algn="l">
              <a:defRPr sz="1500"/>
            </a:pPr>
            <a:r>
              <a:t>                            &lt;div class="date"&gt;</a:t>
            </a:r>
          </a:p>
          <a:p>
            <a:pPr algn="l">
              <a:defRPr sz="1500"/>
            </a:pPr>
            <a:r>
              <a:t>                                &lt;p&gt;發佈時間: {{ post.created_date }}&lt;/p&gt;</a:t>
            </a:r>
          </a:p>
          <a:p>
            <a:pPr algn="l">
              <a:defRPr sz="1500"/>
            </a:pPr>
            <a:r>
              <a:t>                            &lt;/div&gt;</a:t>
            </a:r>
          </a:p>
          <a:p>
            <a:pPr algn="l">
              <a:defRPr sz="1500"/>
            </a:pPr>
            <a:r>
              <a:t>                            &lt;h1&gt;&lt;a href=“/blog/{{post.id}}"&gt;{{ post.title }}&lt;/a&gt;&lt;/h1&gt;</a:t>
            </a:r>
          </a:p>
          <a:p>
            <a:pPr algn="l">
              <a:defRPr sz="1500"/>
            </a:pPr>
            <a:r>
              <a:t>                            &lt;p&gt;{{ post.text | linebreaks }}&lt;/p&gt;</a:t>
            </a:r>
          </a:p>
          <a:p>
            <a:pPr algn="l">
              <a:defRPr sz="1500"/>
            </a:pPr>
            <a:r>
              <a:t>                        &lt;/div&gt;</a:t>
            </a:r>
          </a:p>
          <a:p>
            <a:pPr algn="l">
              <a:defRPr sz="1500"/>
            </a:pPr>
            <a:r>
              <a:t>                    {% endfor %}</a:t>
            </a:r>
          </a:p>
          <a:p>
            <a:pPr algn="l">
              <a:defRPr sz="1500"/>
            </a:pPr>
            <a:r>
              <a:t>                &lt;/div&gt;</a:t>
            </a:r>
          </a:p>
          <a:p>
            <a:pPr algn="l">
              <a:defRPr sz="1500"/>
            </a:pPr>
            <a:r>
              <a:t>            &lt;/div&gt;</a:t>
            </a:r>
          </a:p>
          <a:p>
            <a:pPr algn="l">
              <a:defRPr sz="1500"/>
            </a:pPr>
            <a:r>
              <a:t>        &lt;/div&gt;</a:t>
            </a:r>
          </a:p>
          <a:p>
            <a:pPr algn="l">
              <a:defRPr sz="1500"/>
            </a:pPr>
          </a:p>
          <a:p>
            <a:pPr algn="l">
              <a:defRPr sz="1500"/>
            </a:pPr>
            <a:r>
              <a:t>    &lt;/body&gt;</a:t>
            </a:r>
          </a:p>
          <a:p>
            <a:pPr algn="l">
              <a:defRPr sz="1500"/>
            </a:pPr>
            <a:r>
              <a:t>&lt;/html&gt;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CSS檔範例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 anchor="t"/>
          <a:lstStyle/>
          <a:p>
            <a:pPr/>
            <a:r>
              <a:t>CSS檔範例</a:t>
            </a:r>
          </a:p>
        </p:txBody>
      </p:sp>
      <p:sp>
        <p:nvSpPr>
          <p:cNvPr id="311" name="body {…"/>
          <p:cNvSpPr/>
          <p:nvPr/>
        </p:nvSpPr>
        <p:spPr>
          <a:xfrm>
            <a:off x="3045510" y="2590800"/>
            <a:ext cx="6867882" cy="7010401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1300"/>
            </a:pPr>
            <a:r>
              <a:t>body {</a:t>
            </a:r>
          </a:p>
          <a:p>
            <a:pPr algn="l">
              <a:defRPr sz="1300"/>
            </a:pPr>
            <a:r>
              <a:t>    padding-left: 15px;</a:t>
            </a:r>
          </a:p>
          <a:p>
            <a:pPr algn="l">
              <a:defRPr sz="1300"/>
            </a:pPr>
            <a:r>
              <a:t>}</a:t>
            </a:r>
          </a:p>
          <a:p>
            <a:pPr algn="l">
              <a:defRPr sz="1300"/>
            </a:pPr>
            <a:r>
              <a:t>h1 a {</a:t>
            </a:r>
          </a:p>
          <a:p>
            <a:pPr algn="l">
              <a:defRPr sz="1300"/>
            </a:pPr>
            <a:r>
              <a:t>    color: #FCA205;</a:t>
            </a:r>
          </a:p>
          <a:p>
            <a:pPr algn="l">
              <a:defRPr sz="1300"/>
            </a:pPr>
            <a:r>
              <a:t>    font-family: 'lobster';</a:t>
            </a:r>
          </a:p>
          <a:p>
            <a:pPr algn="l">
              <a:defRPr sz="1300"/>
            </a:pPr>
            <a:r>
              <a:t>}</a:t>
            </a:r>
          </a:p>
          <a:p>
            <a:pPr algn="l">
              <a:defRPr sz="1300"/>
            </a:pPr>
            <a:r>
              <a:t>.page-header {</a:t>
            </a:r>
          </a:p>
          <a:p>
            <a:pPr algn="l">
              <a:defRPr sz="1300"/>
            </a:pPr>
            <a:r>
              <a:t>    background-color: #3AC3E3;</a:t>
            </a:r>
          </a:p>
          <a:p>
            <a:pPr algn="l">
              <a:defRPr sz="1300"/>
            </a:pPr>
            <a:r>
              <a:t>    margin-top: 0;</a:t>
            </a:r>
          </a:p>
          <a:p>
            <a:pPr algn="l">
              <a:defRPr sz="1300"/>
            </a:pPr>
            <a:r>
              <a:t>    padding: 20px 20px 20px 40px;</a:t>
            </a:r>
          </a:p>
          <a:p>
            <a:pPr algn="l">
              <a:defRPr sz="1300"/>
            </a:pPr>
            <a:r>
              <a:t>}</a:t>
            </a:r>
          </a:p>
          <a:p>
            <a:pPr algn="l">
              <a:defRPr sz="1300"/>
            </a:pPr>
            <a:r>
              <a:t>.page-header h1, .page-header h1 a, .page-header h1 a:visited, .page-header h1 a:active {</a:t>
            </a:r>
          </a:p>
          <a:p>
            <a:pPr algn="l">
              <a:defRPr sz="1300"/>
            </a:pPr>
            <a:r>
              <a:t>    color: #ffffff;</a:t>
            </a:r>
          </a:p>
          <a:p>
            <a:pPr algn="l">
              <a:defRPr sz="1300"/>
            </a:pPr>
            <a:r>
              <a:t>    font-size: 36pt;</a:t>
            </a:r>
          </a:p>
          <a:p>
            <a:pPr algn="l">
              <a:defRPr sz="1300"/>
            </a:pPr>
            <a:r>
              <a:t>    text-decoration: none;</a:t>
            </a:r>
          </a:p>
          <a:p>
            <a:pPr algn="l">
              <a:defRPr sz="1300"/>
            </a:pPr>
            <a:r>
              <a:t>}</a:t>
            </a:r>
          </a:p>
          <a:p>
            <a:pPr algn="l">
              <a:defRPr sz="1300"/>
            </a:pPr>
            <a:r>
              <a:t>.content {</a:t>
            </a:r>
          </a:p>
          <a:p>
            <a:pPr algn="l">
              <a:defRPr sz="1300"/>
            </a:pPr>
            <a:r>
              <a:t>    margin-left: 40px;</a:t>
            </a:r>
          </a:p>
          <a:p>
            <a:pPr algn="l">
              <a:defRPr sz="1300"/>
            </a:pPr>
            <a:r>
              <a:t>}</a:t>
            </a:r>
          </a:p>
          <a:p>
            <a:pPr algn="l">
              <a:defRPr sz="1300"/>
            </a:pPr>
            <a:r>
              <a:t>h1, h2, h3, h4 {</a:t>
            </a:r>
          </a:p>
          <a:p>
            <a:pPr algn="l">
              <a:defRPr sz="1300"/>
            </a:pPr>
            <a:r>
              <a:t>    font-family: 'lobster', cursive;</a:t>
            </a:r>
          </a:p>
          <a:p>
            <a:pPr algn="l">
              <a:defRPr sz="1300"/>
            </a:pPr>
            <a:r>
              <a:t>}</a:t>
            </a:r>
          </a:p>
          <a:p>
            <a:pPr algn="l">
              <a:defRPr sz="1300"/>
            </a:pPr>
            <a:r>
              <a:t>.date {</a:t>
            </a:r>
          </a:p>
          <a:p>
            <a:pPr algn="l">
              <a:defRPr sz="1300"/>
            </a:pPr>
            <a:r>
              <a:t>    float: right;</a:t>
            </a:r>
          </a:p>
          <a:p>
            <a:pPr algn="l">
              <a:defRPr sz="1300"/>
            </a:pPr>
            <a:r>
              <a:t>    color: #828282;</a:t>
            </a:r>
          </a:p>
          <a:p>
            <a:pPr algn="l">
              <a:defRPr sz="1300"/>
            </a:pPr>
            <a:r>
              <a:t>}</a:t>
            </a:r>
          </a:p>
          <a:p>
            <a:pPr algn="l">
              <a:defRPr sz="1300"/>
            </a:pPr>
            <a:r>
              <a:t>.post {</a:t>
            </a:r>
          </a:p>
          <a:p>
            <a:pPr algn="l">
              <a:defRPr sz="1300"/>
            </a:pPr>
            <a:r>
              <a:t>    margin-bottom: 70px;</a:t>
            </a:r>
          </a:p>
          <a:p>
            <a:pPr algn="l">
              <a:defRPr sz="1300"/>
            </a:pPr>
            <a:r>
              <a:t>}</a:t>
            </a:r>
          </a:p>
          <a:p>
            <a:pPr algn="l">
              <a:defRPr sz="1300"/>
            </a:pPr>
          </a:p>
          <a:p>
            <a:pPr algn="l">
              <a:defRPr sz="1300"/>
            </a:pPr>
            <a:r>
              <a:t>.post h1 a, .post h1 a:visited {</a:t>
            </a:r>
          </a:p>
          <a:p>
            <a:pPr algn="l">
              <a:defRPr sz="1300"/>
            </a:pPr>
            <a:r>
              <a:t>    color: #000000;</a:t>
            </a:r>
          </a:p>
          <a:p>
            <a:pPr algn="l">
              <a:defRPr sz="1300"/>
            </a:pPr>
            <a:r>
              <a:t>}</a:t>
            </a:r>
          </a:p>
        </p:txBody>
      </p:sp>
      <p:sp>
        <p:nvSpPr>
          <p:cNvPr id="312" name="myproject/blog/static/css/blog.css"/>
          <p:cNvSpPr txBox="1"/>
          <p:nvPr/>
        </p:nvSpPr>
        <p:spPr>
          <a:xfrm>
            <a:off x="2999924" y="1993899"/>
            <a:ext cx="6114358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358069" indent="-358069">
              <a:buSzPct val="75000"/>
              <a:buChar char="•"/>
              <a:defRPr sz="2900"/>
            </a:lvl1pPr>
          </a:lstStyle>
          <a:p>
            <a:pPr/>
            <a:r>
              <a:t>myproject/blog/static/css/blog.css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好像有好看一點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好像有好看一點</a:t>
            </a:r>
          </a:p>
        </p:txBody>
      </p:sp>
      <p:pic>
        <p:nvPicPr>
          <p:cNvPr id="315" name="螢幕快照 2015-11-08 4.45.29 PM.png" descr="螢幕快照 2015-11-08 4.45.29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50800" y="2689908"/>
            <a:ext cx="13004800" cy="642374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加入表單-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加入表單-1</a:t>
            </a:r>
          </a:p>
        </p:txBody>
      </p:sp>
      <p:sp>
        <p:nvSpPr>
          <p:cNvPr id="318" name="from django import forms…"/>
          <p:cNvSpPr/>
          <p:nvPr/>
        </p:nvSpPr>
        <p:spPr>
          <a:xfrm>
            <a:off x="1478737" y="3905250"/>
            <a:ext cx="10047326" cy="1943101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400"/>
            </a:pPr>
            <a:r>
              <a:t>from django import forms</a:t>
            </a:r>
          </a:p>
          <a:p>
            <a:pPr algn="l">
              <a:defRPr sz="2400"/>
            </a:pPr>
          </a:p>
          <a:p>
            <a:pPr algn="l">
              <a:defRPr sz="2400"/>
            </a:pPr>
            <a:r>
              <a:t>class PostForm(forms.Form):</a:t>
            </a:r>
          </a:p>
          <a:p>
            <a:pPr algn="l">
              <a:defRPr sz="2400"/>
            </a:pPr>
            <a:r>
              <a:t>	title = forms.CharField(max_length=100)</a:t>
            </a:r>
          </a:p>
          <a:p>
            <a:pPr algn="l">
              <a:defRPr sz="2400"/>
            </a:pPr>
            <a:r>
              <a:t>	text = forms.CharField(max_length=2000, widget = forms.Textarea())</a:t>
            </a:r>
          </a:p>
        </p:txBody>
      </p:sp>
      <p:sp>
        <p:nvSpPr>
          <p:cNvPr id="319" name="myproject/blog/forms.py"/>
          <p:cNvSpPr txBox="1"/>
          <p:nvPr/>
        </p:nvSpPr>
        <p:spPr>
          <a:xfrm>
            <a:off x="1441195" y="2527300"/>
            <a:ext cx="5537709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444500" indent="-444500">
              <a:buSzPct val="75000"/>
              <a:buChar char="•"/>
            </a:lvl1pPr>
          </a:lstStyle>
          <a:p>
            <a:pPr/>
            <a:r>
              <a:t>myproject/blog/forms.py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加入表單-2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加入表單-2</a:t>
            </a:r>
          </a:p>
        </p:txBody>
      </p:sp>
      <p:sp>
        <p:nvSpPr>
          <p:cNvPr id="322" name="……"/>
          <p:cNvSpPr/>
          <p:nvPr/>
        </p:nvSpPr>
        <p:spPr>
          <a:xfrm>
            <a:off x="820775" y="3327399"/>
            <a:ext cx="11406189" cy="5727701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400"/>
            </a:pPr>
            <a:r>
              <a:t>…</a:t>
            </a:r>
          </a:p>
          <a:p>
            <a:pPr algn="l">
              <a:defRPr sz="2400"/>
            </a:pPr>
            <a:r>
              <a:t>&lt;div class="row"&gt;</a:t>
            </a:r>
          </a:p>
          <a:p>
            <a:pPr algn="l">
              <a:defRPr sz="2400"/>
            </a:pPr>
            <a:r>
              <a:t>    &lt;div class="col-md-8"&gt;</a:t>
            </a:r>
          </a:p>
          <a:p>
            <a:pPr algn="l">
              <a:defRPr sz="2400"/>
            </a:pPr>
            <a:r>
              <a:t>        &lt;h4&gt;發佈新文章:&lt;/h4&gt;</a:t>
            </a:r>
          </a:p>
          <a:p>
            <a:pPr algn="l">
              <a:defRPr sz="2400"/>
            </a:pPr>
            <a:r>
              <a:t>    &lt;/div&gt;</a:t>
            </a:r>
          </a:p>
          <a:p>
            <a:pPr algn="l">
              <a:defRPr sz="2400"/>
            </a:pPr>
            <a:r>
              <a:t>    &lt;div class="col-md-8"&gt;</a:t>
            </a:r>
          </a:p>
          <a:p>
            <a:pPr algn="l">
              <a:defRPr b="1" sz="2400">
                <a:latin typeface="Helvetica"/>
                <a:ea typeface="Helvetica"/>
                <a:cs typeface="Helvetica"/>
                <a:sym typeface="Helvetica"/>
              </a:defRPr>
            </a:pPr>
            <a:r>
              <a:t>        &lt;form action="/blog/add_record" method="post" accept-charset="utf-8"&gt;</a:t>
            </a:r>
          </a:p>
          <a:p>
            <a:pPr algn="l">
              <a:defRPr b="1" sz="2400">
                <a:latin typeface="Helvetica"/>
                <a:ea typeface="Helvetica"/>
                <a:cs typeface="Helvetica"/>
                <a:sym typeface="Helvetica"/>
              </a:defRPr>
            </a:pPr>
            <a:r>
              <a:t>            &lt;table&gt;</a:t>
            </a:r>
          </a:p>
          <a:p>
            <a:pPr algn="l">
              <a:defRPr b="1" sz="2400">
                <a:latin typeface="Helvetica"/>
                <a:ea typeface="Helvetica"/>
                <a:cs typeface="Helvetica"/>
                <a:sym typeface="Helvetica"/>
              </a:defRPr>
            </a:pPr>
            <a:r>
              <a:t>                {{post_form.as_table}}</a:t>
            </a:r>
          </a:p>
          <a:p>
            <a:pPr algn="l">
              <a:defRPr b="1" sz="2400">
                <a:latin typeface="Helvetica"/>
                <a:ea typeface="Helvetica"/>
                <a:cs typeface="Helvetica"/>
                <a:sym typeface="Helvetica"/>
              </a:defRPr>
            </a:pPr>
            <a:r>
              <a:t>            &lt;/table&gt;</a:t>
            </a:r>
          </a:p>
          <a:p>
            <a:pPr algn="l">
              <a:defRPr b="1" sz="2400">
                <a:latin typeface="Helvetica"/>
                <a:ea typeface="Helvetica"/>
                <a:cs typeface="Helvetica"/>
                <a:sym typeface="Helvetica"/>
              </a:defRPr>
            </a:pPr>
            <a:r>
              <a:t>            &lt;input type="submit" name="add_record" value="提交"&gt;</a:t>
            </a:r>
          </a:p>
          <a:p>
            <a:pPr algn="l">
              <a:defRPr b="1" sz="2400">
                <a:latin typeface="Helvetica"/>
                <a:ea typeface="Helvetica"/>
                <a:cs typeface="Helvetica"/>
                <a:sym typeface="Helvetica"/>
              </a:defRPr>
            </a:pPr>
            <a:r>
              <a:t>        &lt;/form&gt;</a:t>
            </a:r>
          </a:p>
          <a:p>
            <a:pPr algn="l">
              <a:defRPr sz="2400"/>
            </a:pPr>
            <a:r>
              <a:t>    &lt;/div&gt;</a:t>
            </a:r>
          </a:p>
          <a:p>
            <a:pPr algn="l">
              <a:defRPr sz="2400"/>
            </a:pPr>
            <a:r>
              <a:t>&lt;/div&gt;</a:t>
            </a:r>
          </a:p>
          <a:p>
            <a:pPr algn="l">
              <a:defRPr sz="2400"/>
            </a:pPr>
            <a:r>
              <a:t>…</a:t>
            </a:r>
          </a:p>
        </p:txBody>
      </p:sp>
      <p:sp>
        <p:nvSpPr>
          <p:cNvPr id="323" name="myproject/blog/templates/blog/post_list.html"/>
          <p:cNvSpPr txBox="1"/>
          <p:nvPr/>
        </p:nvSpPr>
        <p:spPr>
          <a:xfrm>
            <a:off x="784377" y="2413000"/>
            <a:ext cx="9721546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444500" indent="-444500">
              <a:buSzPct val="75000"/>
              <a:buChar char="•"/>
            </a:lvl1pPr>
          </a:lstStyle>
          <a:p>
            <a:pPr/>
            <a:r>
              <a:t>myproject/blog/templates/blog/post_list.html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加入表單-3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加入表單-3</a:t>
            </a:r>
          </a:p>
        </p:txBody>
      </p:sp>
      <p:pic>
        <p:nvPicPr>
          <p:cNvPr id="326" name="螢幕快照 2015-11-08 8.45.04 PM.png" descr="螢幕快照 2015-11-08 8.45.04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46212" y="2928137"/>
            <a:ext cx="8661091" cy="6434492"/>
          </a:xfrm>
          <a:prstGeom prst="rect">
            <a:avLst/>
          </a:prstGeom>
          <a:ln w="12700">
            <a:miter lim="400000"/>
          </a:ln>
        </p:spPr>
      </p:pic>
      <p:sp>
        <p:nvSpPr>
          <p:cNvPr id="327" name="127.0.0.1:8000/blog/"/>
          <p:cNvSpPr txBox="1"/>
          <p:nvPr/>
        </p:nvSpPr>
        <p:spPr>
          <a:xfrm>
            <a:off x="2005279" y="2628900"/>
            <a:ext cx="4333342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127.0.0.1:8000/blog/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加入表單-4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加入表單-4</a:t>
            </a:r>
          </a:p>
        </p:txBody>
      </p:sp>
      <p:sp>
        <p:nvSpPr>
          <p:cNvPr id="330" name="urls.py…"/>
          <p:cNvSpPr/>
          <p:nvPr/>
        </p:nvSpPr>
        <p:spPr>
          <a:xfrm>
            <a:off x="2231454" y="4051299"/>
            <a:ext cx="8447486" cy="3403601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1" sz="2200">
                <a:latin typeface="Helvetica"/>
                <a:ea typeface="Helvetica"/>
                <a:cs typeface="Helvetica"/>
                <a:sym typeface="Helvetica"/>
              </a:defRPr>
            </a:pPr>
            <a:r>
              <a:t>urls.py</a:t>
            </a:r>
          </a:p>
          <a:p>
            <a:pPr algn="l">
              <a:defRPr sz="2200"/>
            </a:pPr>
          </a:p>
          <a:p>
            <a:pPr algn="l">
              <a:defRPr sz="2200"/>
            </a:pPr>
            <a:r>
              <a:t>from django.urls import include, path</a:t>
            </a:r>
          </a:p>
          <a:p>
            <a:pPr algn="l">
              <a:defRPr sz="2200"/>
            </a:pPr>
            <a:r>
              <a:t>from . import views</a:t>
            </a:r>
          </a:p>
          <a:p>
            <a:pPr algn="l">
              <a:defRPr sz="2200"/>
            </a:pPr>
          </a:p>
          <a:p>
            <a:pPr algn="l">
              <a:defRPr sz="2200"/>
            </a:pPr>
            <a:r>
              <a:t>urlpatterns = [</a:t>
            </a:r>
          </a:p>
          <a:p>
            <a:pPr algn="l">
              <a:defRPr b="1" sz="2200">
                <a:latin typeface="Helvetica"/>
                <a:ea typeface="Helvetica"/>
                <a:cs typeface="Helvetica"/>
                <a:sym typeface="Helvetica"/>
              </a:defRPr>
            </a:pPr>
            <a:r>
              <a:t>	path(‘add_record’, views.add_record, name='add_record'),</a:t>
            </a:r>
          </a:p>
          <a:p>
            <a:pPr algn="l">
              <a:defRPr sz="2200"/>
            </a:pPr>
            <a:r>
              <a:t>        path('', views.post_list, name='post_list'),</a:t>
            </a:r>
          </a:p>
          <a:p>
            <a:pPr algn="l">
              <a:defRPr sz="2200"/>
            </a:pPr>
            <a:r>
              <a:t>]</a:t>
            </a:r>
          </a:p>
        </p:txBody>
      </p:sp>
      <p:sp>
        <p:nvSpPr>
          <p:cNvPr id="331" name="myproject/blog/urls.py"/>
          <p:cNvSpPr txBox="1"/>
          <p:nvPr/>
        </p:nvSpPr>
        <p:spPr>
          <a:xfrm>
            <a:off x="2169236" y="3003550"/>
            <a:ext cx="5123028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444500" indent="-444500">
              <a:buSzPct val="75000"/>
              <a:buChar char="•"/>
            </a:lvl1pPr>
          </a:lstStyle>
          <a:p>
            <a:pPr/>
            <a:r>
              <a:t>myproject/blog/urls.py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加入表單-5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加入表單-5</a:t>
            </a:r>
          </a:p>
        </p:txBody>
      </p:sp>
      <p:sp>
        <p:nvSpPr>
          <p:cNvPr id="334" name="views.py…"/>
          <p:cNvSpPr/>
          <p:nvPr/>
        </p:nvSpPr>
        <p:spPr>
          <a:xfrm>
            <a:off x="1923186" y="3867149"/>
            <a:ext cx="9080755" cy="4724401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1" sz="2200">
                <a:latin typeface="Helvetica"/>
                <a:ea typeface="Helvetica"/>
                <a:cs typeface="Helvetica"/>
                <a:sym typeface="Helvetica"/>
              </a:defRPr>
            </a:pPr>
            <a:r>
              <a:t>views.py</a:t>
            </a:r>
          </a:p>
          <a:p>
            <a:pPr algn="l">
              <a:defRPr sz="2200"/>
            </a:pPr>
          </a:p>
          <a:p>
            <a:pPr algn="l">
              <a:defRPr sz="2200"/>
            </a:pPr>
            <a:r>
              <a:t>…</a:t>
            </a:r>
          </a:p>
          <a:p>
            <a:pPr algn="l">
              <a:defRPr sz="2200"/>
            </a:pPr>
            <a:r>
              <a:t>from .forms import PostForm</a:t>
            </a:r>
          </a:p>
          <a:p>
            <a:pPr algn="l">
              <a:defRPr sz="2200"/>
            </a:pPr>
            <a:r>
              <a:t>from django.contrib.auth import get_user_model</a:t>
            </a:r>
          </a:p>
          <a:p>
            <a:pPr algn="l">
              <a:defRPr sz="2200"/>
            </a:pPr>
            <a:r>
              <a:t>from django.shortcuts import redirect</a:t>
            </a:r>
          </a:p>
          <a:p>
            <a:pPr algn="l">
              <a:defRPr sz="2200"/>
            </a:pPr>
            <a:r>
              <a:t>me = get_user_model().objects.get(username='usename')</a:t>
            </a:r>
          </a:p>
          <a:p>
            <a:pPr algn="l">
              <a:defRPr sz="2200"/>
            </a:pPr>
            <a:r>
              <a:t>…</a:t>
            </a:r>
          </a:p>
          <a:p>
            <a:pPr algn="l">
              <a:defRPr sz="2200"/>
            </a:pPr>
            <a:r>
              <a:t>def add_record(request):</a:t>
            </a:r>
          </a:p>
          <a:p>
            <a:pPr algn="l">
              <a:defRPr sz="2200"/>
            </a:pPr>
            <a:r>
              <a:t>	if request.POST:</a:t>
            </a:r>
          </a:p>
          <a:p>
            <a:pPr algn="l">
              <a:defRPr sz="2200"/>
            </a:pPr>
            <a:r>
              <a:t>		title = request.POST['title']</a:t>
            </a:r>
          </a:p>
          <a:p>
            <a:pPr algn="l">
              <a:defRPr sz="2200"/>
            </a:pPr>
            <a:r>
              <a:t>		text = request.POST['text']</a:t>
            </a:r>
          </a:p>
          <a:p>
            <a:pPr algn="l">
              <a:defRPr sz="2200"/>
            </a:pPr>
            <a:r>
              <a:t>		newpost = Post.objects.create(author=me, title=title, text=text)</a:t>
            </a:r>
          </a:p>
          <a:p>
            <a:pPr algn="l">
              <a:defRPr sz="2200"/>
            </a:pPr>
            <a:r>
              <a:t>	return redirect('/blog')</a:t>
            </a:r>
          </a:p>
        </p:txBody>
      </p:sp>
      <p:sp>
        <p:nvSpPr>
          <p:cNvPr id="335" name="myproject/blog/views.py"/>
          <p:cNvSpPr txBox="1"/>
          <p:nvPr/>
        </p:nvSpPr>
        <p:spPr>
          <a:xfrm>
            <a:off x="1864410" y="2911475"/>
            <a:ext cx="5529480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444500" indent="-444500">
              <a:buSzPct val="75000"/>
              <a:buChar char="•"/>
            </a:lvl1pPr>
          </a:lstStyle>
          <a:p>
            <a:pPr/>
            <a:r>
              <a:t>myproject/blog/views.py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CSRF(Cross-Site Request Forgery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490727">
              <a:defRPr sz="6719"/>
            </a:pPr>
            <a:r>
              <a:t>CSRF(</a:t>
            </a:r>
            <a:r>
              <a:rPr sz="5292"/>
              <a:t>Cross-Site Request Forgery</a:t>
            </a:r>
            <a:r>
              <a:t>)</a:t>
            </a:r>
          </a:p>
        </p:txBody>
      </p:sp>
      <p:sp>
        <p:nvSpPr>
          <p:cNvPr id="338" name="127.0.0.1:8000/blog/"/>
          <p:cNvSpPr txBox="1"/>
          <p:nvPr/>
        </p:nvSpPr>
        <p:spPr>
          <a:xfrm>
            <a:off x="2068779" y="2463800"/>
            <a:ext cx="4333342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127.0.0.1:8000/blog/</a:t>
            </a:r>
          </a:p>
        </p:txBody>
      </p:sp>
      <p:pic>
        <p:nvPicPr>
          <p:cNvPr id="339" name="螢幕快照 2015-11-08 8.14.45 PM.png" descr="螢幕快照 2015-11-08 8.14.45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91884" y="3327151"/>
            <a:ext cx="8431121" cy="594631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MTV(MVC)"/>
          <p:cNvSpPr txBox="1"/>
          <p:nvPr>
            <p:ph type="title"/>
          </p:nvPr>
        </p:nvSpPr>
        <p:spPr>
          <a:xfrm>
            <a:off x="952500" y="-114300"/>
            <a:ext cx="11099800" cy="2159000"/>
          </a:xfrm>
          <a:prstGeom prst="rect">
            <a:avLst/>
          </a:prstGeom>
        </p:spPr>
        <p:txBody>
          <a:bodyPr/>
          <a:lstStyle/>
          <a:p>
            <a:pPr/>
            <a:r>
              <a:t>MTV(MVC)</a:t>
            </a:r>
          </a:p>
        </p:txBody>
      </p:sp>
      <p:pic>
        <p:nvPicPr>
          <p:cNvPr id="133" name="影像" descr="影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23307" y="1951171"/>
            <a:ext cx="5420718" cy="7603858"/>
          </a:xfrm>
          <a:prstGeom prst="rect">
            <a:avLst/>
          </a:prstGeom>
          <a:ln w="12700">
            <a:miter lim="400000"/>
          </a:ln>
        </p:spPr>
      </p:pic>
      <p:pic>
        <p:nvPicPr>
          <p:cNvPr id="134" name="影像" descr="影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38200" y="2009006"/>
            <a:ext cx="3068588" cy="3068588"/>
          </a:xfrm>
          <a:prstGeom prst="rect">
            <a:avLst/>
          </a:prstGeom>
          <a:ln w="12700">
            <a:miter lim="400000"/>
          </a:ln>
        </p:spPr>
      </p:pic>
      <p:pic>
        <p:nvPicPr>
          <p:cNvPr id="135" name="影像" descr="影像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461386" y="3160848"/>
            <a:ext cx="1630518" cy="2437446"/>
          </a:xfrm>
          <a:prstGeom prst="rect">
            <a:avLst/>
          </a:prstGeom>
          <a:ln w="12700">
            <a:miter lim="400000"/>
          </a:ln>
        </p:spPr>
      </p:pic>
      <p:pic>
        <p:nvPicPr>
          <p:cNvPr id="136" name="影像" descr="影像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477814" y="6419353"/>
            <a:ext cx="1597661" cy="2159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7" name="影像" descr="影像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95350" y="4701406"/>
            <a:ext cx="3365500" cy="4533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8" name="影像" descr="影像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8392689" y="8439158"/>
            <a:ext cx="1927519" cy="1348598"/>
          </a:xfrm>
          <a:prstGeom prst="rect">
            <a:avLst/>
          </a:prstGeom>
          <a:ln w="12700">
            <a:miter lim="400000"/>
          </a:ln>
        </p:spPr>
      </p:pic>
      <p:pic>
        <p:nvPicPr>
          <p:cNvPr id="139" name="影像" descr="影像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2484966" y="1390650"/>
            <a:ext cx="2893243" cy="192882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CSRF(Cross-Site Request Forgery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490727">
              <a:defRPr sz="6719"/>
            </a:pPr>
            <a:r>
              <a:t>CSRF(</a:t>
            </a:r>
            <a:r>
              <a:rPr sz="5292"/>
              <a:t>Cross-Site Request Forgery</a:t>
            </a:r>
            <a:r>
              <a:t>)</a:t>
            </a:r>
          </a:p>
        </p:txBody>
      </p:sp>
      <p:pic>
        <p:nvPicPr>
          <p:cNvPr id="342" name="影像" descr="影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24013" y="2235580"/>
            <a:ext cx="2344507" cy="2344507"/>
          </a:xfrm>
          <a:prstGeom prst="rect">
            <a:avLst/>
          </a:prstGeom>
          <a:ln w="12700">
            <a:miter lim="400000"/>
          </a:ln>
        </p:spPr>
      </p:pic>
      <p:pic>
        <p:nvPicPr>
          <p:cNvPr id="343" name="影像" descr="影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710793" y="7111619"/>
            <a:ext cx="2570948" cy="2159001"/>
          </a:xfrm>
          <a:prstGeom prst="rect">
            <a:avLst/>
          </a:prstGeom>
          <a:ln w="12700">
            <a:miter lim="400000"/>
          </a:ln>
        </p:spPr>
      </p:pic>
      <p:sp>
        <p:nvSpPr>
          <p:cNvPr id="344" name="線條"/>
          <p:cNvSpPr/>
          <p:nvPr/>
        </p:nvSpPr>
        <p:spPr>
          <a:xfrm flipV="1">
            <a:off x="3759927" y="4234322"/>
            <a:ext cx="1" cy="3019862"/>
          </a:xfrm>
          <a:prstGeom prst="line">
            <a:avLst/>
          </a:prstGeom>
          <a:ln w="63500" cap="rnd">
            <a:solidFill>
              <a:srgbClr val="1A931F"/>
            </a:solidFill>
            <a:custDash>
              <a:ds d="100000" sp="200000"/>
            </a:custDash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345" name="線條"/>
          <p:cNvSpPr/>
          <p:nvPr/>
        </p:nvSpPr>
        <p:spPr>
          <a:xfrm flipH="1">
            <a:off x="4208660" y="4058016"/>
            <a:ext cx="1" cy="3019862"/>
          </a:xfrm>
          <a:prstGeom prst="line">
            <a:avLst/>
          </a:prstGeom>
          <a:ln w="63500" cap="rnd">
            <a:solidFill>
              <a:srgbClr val="EE2E31"/>
            </a:solidFill>
            <a:custDash>
              <a:ds d="100000" sp="200000"/>
            </a:custDash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346" name="user/password"/>
          <p:cNvSpPr txBox="1"/>
          <p:nvPr/>
        </p:nvSpPr>
        <p:spPr>
          <a:xfrm>
            <a:off x="311657" y="5429250"/>
            <a:ext cx="3129078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19941F"/>
                </a:solidFill>
              </a:defRPr>
            </a:lvl1pPr>
          </a:lstStyle>
          <a:p>
            <a:pPr/>
            <a:r>
              <a:t>user/password</a:t>
            </a:r>
          </a:p>
        </p:txBody>
      </p:sp>
      <p:sp>
        <p:nvSpPr>
          <p:cNvPr id="347" name="valid!"/>
          <p:cNvSpPr txBox="1"/>
          <p:nvPr/>
        </p:nvSpPr>
        <p:spPr>
          <a:xfrm>
            <a:off x="4900463" y="3578902"/>
            <a:ext cx="1231698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valid!</a:t>
            </a:r>
          </a:p>
        </p:txBody>
      </p:sp>
      <p:pic>
        <p:nvPicPr>
          <p:cNvPr id="348" name="影像" descr="影像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527854" y="6126180"/>
            <a:ext cx="1459804" cy="945223"/>
          </a:xfrm>
          <a:prstGeom prst="rect">
            <a:avLst/>
          </a:prstGeom>
          <a:ln w="12700">
            <a:miter lim="400000"/>
          </a:ln>
        </p:spPr>
      </p:pic>
      <p:sp>
        <p:nvSpPr>
          <p:cNvPr id="349" name="cookie"/>
          <p:cNvSpPr txBox="1"/>
          <p:nvPr/>
        </p:nvSpPr>
        <p:spPr>
          <a:xfrm>
            <a:off x="4527854" y="5442853"/>
            <a:ext cx="1461212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EE2F31"/>
                </a:solidFill>
              </a:defRPr>
            </a:lvl1pPr>
          </a:lstStyle>
          <a:p>
            <a:pPr/>
            <a:r>
              <a:t>cookie</a:t>
            </a:r>
          </a:p>
        </p:txBody>
      </p:sp>
      <p:pic>
        <p:nvPicPr>
          <p:cNvPr id="350" name="影像" descr="影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471280" y="2328333"/>
            <a:ext cx="2344507" cy="2344507"/>
          </a:xfrm>
          <a:prstGeom prst="rect">
            <a:avLst/>
          </a:prstGeom>
          <a:ln w="12700">
            <a:miter lim="400000"/>
          </a:ln>
        </p:spPr>
      </p:pic>
      <p:pic>
        <p:nvPicPr>
          <p:cNvPr id="351" name="影像" descr="影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358059" y="7204372"/>
            <a:ext cx="2570948" cy="2159001"/>
          </a:xfrm>
          <a:prstGeom prst="rect">
            <a:avLst/>
          </a:prstGeom>
          <a:ln w="12700">
            <a:miter lim="400000"/>
          </a:ln>
        </p:spPr>
      </p:pic>
      <p:sp>
        <p:nvSpPr>
          <p:cNvPr id="352" name="線條"/>
          <p:cNvSpPr/>
          <p:nvPr/>
        </p:nvSpPr>
        <p:spPr>
          <a:xfrm flipV="1">
            <a:off x="9407193" y="4327075"/>
            <a:ext cx="1" cy="3019861"/>
          </a:xfrm>
          <a:prstGeom prst="line">
            <a:avLst/>
          </a:prstGeom>
          <a:ln w="63500" cap="rnd">
            <a:solidFill>
              <a:srgbClr val="1A931F"/>
            </a:solidFill>
            <a:custDash>
              <a:ds d="100000" sp="200000"/>
            </a:custDash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353" name="線條"/>
          <p:cNvSpPr/>
          <p:nvPr/>
        </p:nvSpPr>
        <p:spPr>
          <a:xfrm>
            <a:off x="9855927" y="4150769"/>
            <a:ext cx="1" cy="3019862"/>
          </a:xfrm>
          <a:prstGeom prst="line">
            <a:avLst/>
          </a:prstGeom>
          <a:ln w="63500" cap="rnd">
            <a:solidFill>
              <a:srgbClr val="EE2E31"/>
            </a:solidFill>
            <a:custDash>
              <a:ds d="100000" sp="200000"/>
            </a:custDash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pic>
        <p:nvPicPr>
          <p:cNvPr id="354" name="影像" descr="影像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770587" y="6126180"/>
            <a:ext cx="1459805" cy="945223"/>
          </a:xfrm>
          <a:prstGeom prst="rect">
            <a:avLst/>
          </a:prstGeom>
          <a:ln w="12700">
            <a:miter lim="400000"/>
          </a:ln>
        </p:spPr>
      </p:pic>
      <p:sp>
        <p:nvSpPr>
          <p:cNvPr id="355" name="cookie"/>
          <p:cNvSpPr txBox="1"/>
          <p:nvPr/>
        </p:nvSpPr>
        <p:spPr>
          <a:xfrm>
            <a:off x="7769883" y="5442853"/>
            <a:ext cx="1461212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19941F"/>
                </a:solidFill>
              </a:defRPr>
            </a:lvl1pPr>
          </a:lstStyle>
          <a:p>
            <a:pPr/>
            <a:r>
              <a:t>cookie</a:t>
            </a:r>
          </a:p>
        </p:txBody>
      </p:sp>
      <p:sp>
        <p:nvSpPr>
          <p:cNvPr id="356" name="valid!"/>
          <p:cNvSpPr txBox="1"/>
          <p:nvPr/>
        </p:nvSpPr>
        <p:spPr>
          <a:xfrm>
            <a:off x="10659264" y="3578902"/>
            <a:ext cx="1231697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valid!</a:t>
            </a:r>
          </a:p>
        </p:txBody>
      </p:sp>
      <p:sp>
        <p:nvSpPr>
          <p:cNvPr id="357" name="response"/>
          <p:cNvSpPr txBox="1"/>
          <p:nvPr/>
        </p:nvSpPr>
        <p:spPr>
          <a:xfrm>
            <a:off x="4527854" y="4852541"/>
            <a:ext cx="201168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EE2F31"/>
                </a:solidFill>
              </a:defRPr>
            </a:lvl1pPr>
          </a:lstStyle>
          <a:p>
            <a:pPr/>
            <a:r>
              <a:t>response</a:t>
            </a:r>
          </a:p>
        </p:txBody>
      </p:sp>
      <p:sp>
        <p:nvSpPr>
          <p:cNvPr id="358" name="response"/>
          <p:cNvSpPr txBox="1"/>
          <p:nvPr/>
        </p:nvSpPr>
        <p:spPr>
          <a:xfrm>
            <a:off x="10175120" y="5442853"/>
            <a:ext cx="201168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EE2F31"/>
                </a:solidFill>
              </a:defRPr>
            </a:lvl1pPr>
          </a:lstStyle>
          <a:p>
            <a:pPr/>
            <a:r>
              <a:t>response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CSRF(Cross-Site Request Forgery)"/>
          <p:cNvSpPr txBox="1"/>
          <p:nvPr>
            <p:ph type="title"/>
          </p:nvPr>
        </p:nvSpPr>
        <p:spPr>
          <a:xfrm>
            <a:off x="952500" y="141060"/>
            <a:ext cx="11099800" cy="2159001"/>
          </a:xfrm>
          <a:prstGeom prst="rect">
            <a:avLst/>
          </a:prstGeom>
        </p:spPr>
        <p:txBody>
          <a:bodyPr/>
          <a:lstStyle/>
          <a:p>
            <a:pPr defTabSz="490727">
              <a:defRPr sz="6719"/>
            </a:pPr>
            <a:r>
              <a:t>CSRF(</a:t>
            </a:r>
            <a:r>
              <a:rPr sz="5292"/>
              <a:t>Cross-Site Request Forgery</a:t>
            </a:r>
            <a:r>
              <a:t>)</a:t>
            </a:r>
          </a:p>
        </p:txBody>
      </p:sp>
      <p:pic>
        <p:nvPicPr>
          <p:cNvPr id="361" name="影像" descr="影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826380" y="1649643"/>
            <a:ext cx="2344507" cy="2344507"/>
          </a:xfrm>
          <a:prstGeom prst="rect">
            <a:avLst/>
          </a:prstGeom>
          <a:ln w="12700">
            <a:miter lim="400000"/>
          </a:ln>
        </p:spPr>
      </p:pic>
      <p:pic>
        <p:nvPicPr>
          <p:cNvPr id="362" name="影像" descr="影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20759" y="6468152"/>
            <a:ext cx="2570948" cy="2159001"/>
          </a:xfrm>
          <a:prstGeom prst="rect">
            <a:avLst/>
          </a:prstGeom>
          <a:ln w="12700">
            <a:miter lim="400000"/>
          </a:ln>
        </p:spPr>
      </p:pic>
      <p:sp>
        <p:nvSpPr>
          <p:cNvPr id="363" name="線條"/>
          <p:cNvSpPr/>
          <p:nvPr/>
        </p:nvSpPr>
        <p:spPr>
          <a:xfrm>
            <a:off x="4239112" y="7647516"/>
            <a:ext cx="4570019" cy="1"/>
          </a:xfrm>
          <a:prstGeom prst="line">
            <a:avLst/>
          </a:prstGeom>
          <a:ln w="63500" cap="rnd">
            <a:solidFill>
              <a:srgbClr val="1A931F"/>
            </a:solidFill>
            <a:custDash>
              <a:ds d="100000" sp="200000"/>
            </a:custDash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364" name="線條"/>
          <p:cNvSpPr/>
          <p:nvPr/>
        </p:nvSpPr>
        <p:spPr>
          <a:xfrm>
            <a:off x="6397892" y="3655705"/>
            <a:ext cx="2892896" cy="3129768"/>
          </a:xfrm>
          <a:prstGeom prst="line">
            <a:avLst/>
          </a:prstGeom>
          <a:ln w="63500" cap="rnd">
            <a:solidFill>
              <a:srgbClr val="EE2E31"/>
            </a:solidFill>
            <a:custDash>
              <a:ds d="100000" sp="200000"/>
            </a:custDash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pic>
        <p:nvPicPr>
          <p:cNvPr id="365" name="影像" descr="影像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771768" y="8509561"/>
            <a:ext cx="1459804" cy="945223"/>
          </a:xfrm>
          <a:prstGeom prst="rect">
            <a:avLst/>
          </a:prstGeom>
          <a:ln w="12700">
            <a:miter lim="400000"/>
          </a:ln>
        </p:spPr>
      </p:pic>
      <p:sp>
        <p:nvSpPr>
          <p:cNvPr id="366" name="cookie"/>
          <p:cNvSpPr txBox="1"/>
          <p:nvPr/>
        </p:nvSpPr>
        <p:spPr>
          <a:xfrm>
            <a:off x="5771064" y="7826234"/>
            <a:ext cx="1461212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19941F"/>
                </a:solidFill>
              </a:defRPr>
            </a:lvl1pPr>
          </a:lstStyle>
          <a:p>
            <a:pPr/>
            <a:r>
              <a:t>cookie</a:t>
            </a:r>
          </a:p>
        </p:txBody>
      </p:sp>
      <p:sp>
        <p:nvSpPr>
          <p:cNvPr id="367" name="valid!"/>
          <p:cNvSpPr txBox="1"/>
          <p:nvPr/>
        </p:nvSpPr>
        <p:spPr>
          <a:xfrm>
            <a:off x="6709564" y="2631582"/>
            <a:ext cx="1231697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valid!</a:t>
            </a:r>
          </a:p>
        </p:txBody>
      </p:sp>
      <p:pic>
        <p:nvPicPr>
          <p:cNvPr id="368" name="影像" descr="影像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851900" y="6375400"/>
            <a:ext cx="2344506" cy="2344506"/>
          </a:xfrm>
          <a:prstGeom prst="rect">
            <a:avLst/>
          </a:prstGeom>
          <a:ln w="12700">
            <a:miter lim="400000"/>
          </a:ln>
        </p:spPr>
      </p:pic>
      <p:sp>
        <p:nvSpPr>
          <p:cNvPr id="369" name="線條"/>
          <p:cNvSpPr/>
          <p:nvPr/>
        </p:nvSpPr>
        <p:spPr>
          <a:xfrm flipH="1" flipV="1">
            <a:off x="6853415" y="3442123"/>
            <a:ext cx="2812680" cy="3002728"/>
          </a:xfrm>
          <a:prstGeom prst="line">
            <a:avLst/>
          </a:prstGeom>
          <a:ln w="63500" cap="rnd">
            <a:solidFill>
              <a:srgbClr val="1A931F"/>
            </a:solidFill>
            <a:custDash>
              <a:ds d="100000" sp="200000"/>
            </a:custDash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pic>
        <p:nvPicPr>
          <p:cNvPr id="370" name="影像" descr="影像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820118" y="4745851"/>
            <a:ext cx="1459804" cy="945224"/>
          </a:xfrm>
          <a:prstGeom prst="rect">
            <a:avLst/>
          </a:prstGeom>
          <a:ln w="12700">
            <a:miter lim="400000"/>
          </a:ln>
        </p:spPr>
      </p:pic>
      <p:sp>
        <p:nvSpPr>
          <p:cNvPr id="371" name="cookie"/>
          <p:cNvSpPr txBox="1"/>
          <p:nvPr/>
        </p:nvSpPr>
        <p:spPr>
          <a:xfrm>
            <a:off x="8819413" y="4062525"/>
            <a:ext cx="1461212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19941F"/>
                </a:solidFill>
              </a:defRPr>
            </a:lvl1pPr>
          </a:lstStyle>
          <a:p>
            <a:pPr/>
            <a:r>
              <a:t>cookie</a:t>
            </a:r>
          </a:p>
        </p:txBody>
      </p:sp>
      <p:sp>
        <p:nvSpPr>
          <p:cNvPr id="372" name="response"/>
          <p:cNvSpPr txBox="1"/>
          <p:nvPr/>
        </p:nvSpPr>
        <p:spPr>
          <a:xfrm>
            <a:off x="5920620" y="5080960"/>
            <a:ext cx="201168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EE2F31"/>
                </a:solidFill>
              </a:defRPr>
            </a:lvl1pPr>
          </a:lstStyle>
          <a:p>
            <a:pPr/>
            <a:r>
              <a:t>response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Avoid CSRF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Avoid CSRF</a:t>
            </a:r>
          </a:p>
        </p:txBody>
      </p:sp>
      <p:pic>
        <p:nvPicPr>
          <p:cNvPr id="375" name="影像" descr="影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24013" y="2235580"/>
            <a:ext cx="2344507" cy="2344507"/>
          </a:xfrm>
          <a:prstGeom prst="rect">
            <a:avLst/>
          </a:prstGeom>
          <a:ln w="12700">
            <a:miter lim="400000"/>
          </a:ln>
        </p:spPr>
      </p:pic>
      <p:pic>
        <p:nvPicPr>
          <p:cNvPr id="376" name="影像" descr="影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710793" y="7111619"/>
            <a:ext cx="2570948" cy="2159001"/>
          </a:xfrm>
          <a:prstGeom prst="rect">
            <a:avLst/>
          </a:prstGeom>
          <a:ln w="12700">
            <a:miter lim="400000"/>
          </a:ln>
        </p:spPr>
      </p:pic>
      <p:sp>
        <p:nvSpPr>
          <p:cNvPr id="377" name="線條"/>
          <p:cNvSpPr/>
          <p:nvPr/>
        </p:nvSpPr>
        <p:spPr>
          <a:xfrm flipV="1">
            <a:off x="3759927" y="4234322"/>
            <a:ext cx="1" cy="3019862"/>
          </a:xfrm>
          <a:prstGeom prst="line">
            <a:avLst/>
          </a:prstGeom>
          <a:ln w="63500" cap="rnd">
            <a:solidFill>
              <a:srgbClr val="1A931F"/>
            </a:solidFill>
            <a:custDash>
              <a:ds d="100000" sp="200000"/>
            </a:custDash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378" name="線條"/>
          <p:cNvSpPr/>
          <p:nvPr/>
        </p:nvSpPr>
        <p:spPr>
          <a:xfrm flipH="1">
            <a:off x="4208660" y="4058016"/>
            <a:ext cx="1" cy="3019862"/>
          </a:xfrm>
          <a:prstGeom prst="line">
            <a:avLst/>
          </a:prstGeom>
          <a:ln w="63500" cap="rnd">
            <a:solidFill>
              <a:srgbClr val="EE2E31"/>
            </a:solidFill>
            <a:custDash>
              <a:ds d="100000" sp="200000"/>
            </a:custDash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379" name="user/password"/>
          <p:cNvSpPr txBox="1"/>
          <p:nvPr/>
        </p:nvSpPr>
        <p:spPr>
          <a:xfrm>
            <a:off x="311657" y="5429250"/>
            <a:ext cx="3129078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19941F"/>
                </a:solidFill>
              </a:defRPr>
            </a:lvl1pPr>
          </a:lstStyle>
          <a:p>
            <a:pPr/>
            <a:r>
              <a:t>user/password</a:t>
            </a:r>
          </a:p>
        </p:txBody>
      </p:sp>
      <p:sp>
        <p:nvSpPr>
          <p:cNvPr id="380" name="valid!"/>
          <p:cNvSpPr txBox="1"/>
          <p:nvPr/>
        </p:nvSpPr>
        <p:spPr>
          <a:xfrm>
            <a:off x="4900463" y="3578902"/>
            <a:ext cx="1231698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valid!</a:t>
            </a:r>
          </a:p>
        </p:txBody>
      </p:sp>
      <p:sp>
        <p:nvSpPr>
          <p:cNvPr id="381" name="CSRF token…"/>
          <p:cNvSpPr txBox="1"/>
          <p:nvPr/>
        </p:nvSpPr>
        <p:spPr>
          <a:xfrm>
            <a:off x="4527854" y="5262556"/>
            <a:ext cx="3620567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rgbClr val="EE2F31"/>
                </a:solidFill>
              </a:defRPr>
            </a:pPr>
            <a:r>
              <a:t>CSRF token</a:t>
            </a:r>
          </a:p>
          <a:p>
            <a:pPr>
              <a:defRPr>
                <a:solidFill>
                  <a:srgbClr val="EE2F31"/>
                </a:solidFill>
              </a:defRPr>
            </a:pPr>
            <a:r>
              <a:t>(to HTTP header)</a:t>
            </a:r>
          </a:p>
        </p:txBody>
      </p:sp>
      <p:pic>
        <p:nvPicPr>
          <p:cNvPr id="382" name="影像" descr="影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471280" y="2328333"/>
            <a:ext cx="2344507" cy="2344507"/>
          </a:xfrm>
          <a:prstGeom prst="rect">
            <a:avLst/>
          </a:prstGeom>
          <a:ln w="12700">
            <a:miter lim="400000"/>
          </a:ln>
        </p:spPr>
      </p:pic>
      <p:pic>
        <p:nvPicPr>
          <p:cNvPr id="383" name="影像" descr="影像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184216" y="3882669"/>
            <a:ext cx="2570948" cy="1002598"/>
          </a:xfrm>
          <a:prstGeom prst="rect">
            <a:avLst/>
          </a:prstGeom>
          <a:ln w="12700">
            <a:miter lim="400000"/>
          </a:ln>
        </p:spPr>
      </p:pic>
      <p:sp>
        <p:nvSpPr>
          <p:cNvPr id="384" name="show me the…"/>
          <p:cNvSpPr txBox="1"/>
          <p:nvPr/>
        </p:nvSpPr>
        <p:spPr>
          <a:xfrm>
            <a:off x="10472701" y="2992586"/>
            <a:ext cx="1652688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1" sz="2000">
                <a:latin typeface="Helvetica"/>
                <a:ea typeface="Helvetica"/>
                <a:cs typeface="Helvetica"/>
                <a:sym typeface="Helvetica"/>
              </a:defRPr>
            </a:pPr>
            <a:r>
              <a:t>show me the</a:t>
            </a:r>
          </a:p>
          <a:p>
            <a:pPr>
              <a:defRPr b="1" strike="sngStrike" sz="2000">
                <a:latin typeface="Helvetica"/>
                <a:ea typeface="Helvetica"/>
                <a:cs typeface="Helvetica"/>
                <a:sym typeface="Helvetica"/>
              </a:defRPr>
            </a:pPr>
            <a:r>
              <a:t>money</a:t>
            </a:r>
          </a:p>
          <a:p>
            <a:pPr>
              <a:defRPr b="1" sz="2000">
                <a:latin typeface="Helvetica"/>
                <a:ea typeface="Helvetica"/>
                <a:cs typeface="Helvetica"/>
                <a:sym typeface="Helvetica"/>
              </a:defRPr>
            </a:pPr>
            <a:r>
              <a:t>csrf token!</a:t>
            </a:r>
          </a:p>
        </p:txBody>
      </p:sp>
      <p:pic>
        <p:nvPicPr>
          <p:cNvPr id="385" name="影像" descr="影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358060" y="7238619"/>
            <a:ext cx="2570948" cy="2159001"/>
          </a:xfrm>
          <a:prstGeom prst="rect">
            <a:avLst/>
          </a:prstGeom>
          <a:ln w="12700">
            <a:miter lim="400000"/>
          </a:ln>
        </p:spPr>
      </p:pic>
      <p:sp>
        <p:nvSpPr>
          <p:cNvPr id="386" name="線條"/>
          <p:cNvSpPr/>
          <p:nvPr/>
        </p:nvSpPr>
        <p:spPr>
          <a:xfrm flipV="1">
            <a:off x="9407194" y="4361322"/>
            <a:ext cx="1" cy="3019862"/>
          </a:xfrm>
          <a:prstGeom prst="line">
            <a:avLst/>
          </a:prstGeom>
          <a:ln w="63500" cap="rnd">
            <a:solidFill>
              <a:srgbClr val="1A931F"/>
            </a:solidFill>
            <a:custDash>
              <a:ds d="100000" sp="200000"/>
            </a:custDash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387" name="線條"/>
          <p:cNvSpPr/>
          <p:nvPr/>
        </p:nvSpPr>
        <p:spPr>
          <a:xfrm>
            <a:off x="9855927" y="4185016"/>
            <a:ext cx="1" cy="3019862"/>
          </a:xfrm>
          <a:prstGeom prst="line">
            <a:avLst/>
          </a:prstGeom>
          <a:ln w="63500" cap="rnd">
            <a:solidFill>
              <a:srgbClr val="EE2E31"/>
            </a:solidFill>
            <a:custDash>
              <a:ds d="100000" sp="200000"/>
            </a:custDash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Avoid CSRF"/>
          <p:cNvSpPr txBox="1"/>
          <p:nvPr>
            <p:ph type="title"/>
          </p:nvPr>
        </p:nvSpPr>
        <p:spPr>
          <a:xfrm>
            <a:off x="952500" y="141060"/>
            <a:ext cx="11099800" cy="2159001"/>
          </a:xfrm>
          <a:prstGeom prst="rect">
            <a:avLst/>
          </a:prstGeom>
        </p:spPr>
        <p:txBody>
          <a:bodyPr/>
          <a:lstStyle/>
          <a:p>
            <a:pPr/>
            <a:r>
              <a:t>Avoid CSRF</a:t>
            </a:r>
          </a:p>
        </p:txBody>
      </p:sp>
      <p:pic>
        <p:nvPicPr>
          <p:cNvPr id="390" name="影像" descr="影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46651" y="1634899"/>
            <a:ext cx="2344507" cy="2344507"/>
          </a:xfrm>
          <a:prstGeom prst="rect">
            <a:avLst/>
          </a:prstGeom>
          <a:ln w="12700">
            <a:miter lim="400000"/>
          </a:ln>
        </p:spPr>
      </p:pic>
      <p:pic>
        <p:nvPicPr>
          <p:cNvPr id="391" name="影像" descr="影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41030" y="6453408"/>
            <a:ext cx="2570948" cy="2159001"/>
          </a:xfrm>
          <a:prstGeom prst="rect">
            <a:avLst/>
          </a:prstGeom>
          <a:ln w="12700">
            <a:miter lim="400000"/>
          </a:ln>
        </p:spPr>
      </p:pic>
      <p:sp>
        <p:nvSpPr>
          <p:cNvPr id="392" name="線條"/>
          <p:cNvSpPr/>
          <p:nvPr/>
        </p:nvSpPr>
        <p:spPr>
          <a:xfrm>
            <a:off x="4059382" y="7632772"/>
            <a:ext cx="4570019" cy="1"/>
          </a:xfrm>
          <a:prstGeom prst="line">
            <a:avLst/>
          </a:prstGeom>
          <a:ln w="63500" cap="rnd">
            <a:solidFill>
              <a:srgbClr val="1A931F"/>
            </a:solidFill>
            <a:custDash>
              <a:ds d="100000" sp="200000"/>
            </a:custDash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pic>
        <p:nvPicPr>
          <p:cNvPr id="393" name="影像" descr="影像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663124" y="8494816"/>
            <a:ext cx="1459805" cy="945224"/>
          </a:xfrm>
          <a:prstGeom prst="rect">
            <a:avLst/>
          </a:prstGeom>
          <a:ln w="12700">
            <a:miter lim="400000"/>
          </a:ln>
        </p:spPr>
      </p:pic>
      <p:sp>
        <p:nvSpPr>
          <p:cNvPr id="394" name="cookie"/>
          <p:cNvSpPr txBox="1"/>
          <p:nvPr/>
        </p:nvSpPr>
        <p:spPr>
          <a:xfrm>
            <a:off x="4662420" y="7811489"/>
            <a:ext cx="1461212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19941F"/>
                </a:solidFill>
              </a:defRPr>
            </a:lvl1pPr>
          </a:lstStyle>
          <a:p>
            <a:pPr/>
            <a:r>
              <a:t>cookie</a:t>
            </a:r>
          </a:p>
        </p:txBody>
      </p:sp>
      <p:pic>
        <p:nvPicPr>
          <p:cNvPr id="395" name="影像" descr="影像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672170" y="6360655"/>
            <a:ext cx="2344507" cy="2344507"/>
          </a:xfrm>
          <a:prstGeom prst="rect">
            <a:avLst/>
          </a:prstGeom>
          <a:ln w="12700">
            <a:miter lim="400000"/>
          </a:ln>
        </p:spPr>
      </p:pic>
      <p:sp>
        <p:nvSpPr>
          <p:cNvPr id="396" name="線條"/>
          <p:cNvSpPr/>
          <p:nvPr/>
        </p:nvSpPr>
        <p:spPr>
          <a:xfrm flipH="1" flipV="1">
            <a:off x="7519585" y="4305124"/>
            <a:ext cx="1966780" cy="2124983"/>
          </a:xfrm>
          <a:prstGeom prst="line">
            <a:avLst/>
          </a:prstGeom>
          <a:ln w="63500" cap="rnd">
            <a:solidFill>
              <a:srgbClr val="1A931F"/>
            </a:solidFill>
            <a:custDash>
              <a:ds d="100000" sp="200000"/>
            </a:custDash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pic>
        <p:nvPicPr>
          <p:cNvPr id="397" name="影像" descr="影像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640388" y="4731106"/>
            <a:ext cx="1459805" cy="945224"/>
          </a:xfrm>
          <a:prstGeom prst="rect">
            <a:avLst/>
          </a:prstGeom>
          <a:ln w="12700">
            <a:miter lim="400000"/>
          </a:ln>
        </p:spPr>
      </p:pic>
      <p:sp>
        <p:nvSpPr>
          <p:cNvPr id="398" name="cookie"/>
          <p:cNvSpPr txBox="1"/>
          <p:nvPr/>
        </p:nvSpPr>
        <p:spPr>
          <a:xfrm>
            <a:off x="8639684" y="4047780"/>
            <a:ext cx="1461212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19941F"/>
                </a:solidFill>
              </a:defRPr>
            </a:lvl1pPr>
          </a:lstStyle>
          <a:p>
            <a:pPr/>
            <a:r>
              <a:t>cookie</a:t>
            </a:r>
          </a:p>
        </p:txBody>
      </p:sp>
      <p:sp>
        <p:nvSpPr>
          <p:cNvPr id="399" name="response"/>
          <p:cNvSpPr txBox="1"/>
          <p:nvPr/>
        </p:nvSpPr>
        <p:spPr>
          <a:xfrm>
            <a:off x="5003657" y="4731925"/>
            <a:ext cx="201168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trike="sngStrike">
                <a:solidFill>
                  <a:srgbClr val="EE2F31"/>
                </a:solidFill>
              </a:defRPr>
            </a:lvl1pPr>
          </a:lstStyle>
          <a:p>
            <a:pPr/>
            <a:r>
              <a:t>response</a:t>
            </a:r>
          </a:p>
        </p:txBody>
      </p:sp>
      <p:pic>
        <p:nvPicPr>
          <p:cNvPr id="400" name="影像" descr="影像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5867587" y="3359924"/>
            <a:ext cx="2570948" cy="1002598"/>
          </a:xfrm>
          <a:prstGeom prst="rect">
            <a:avLst/>
          </a:prstGeom>
          <a:ln w="12700">
            <a:miter lim="400000"/>
          </a:ln>
        </p:spPr>
      </p:pic>
      <p:sp>
        <p:nvSpPr>
          <p:cNvPr id="401" name="No token?…"/>
          <p:cNvSpPr txBox="1"/>
          <p:nvPr/>
        </p:nvSpPr>
        <p:spPr>
          <a:xfrm>
            <a:off x="6698381" y="2343787"/>
            <a:ext cx="4052622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No token?</a:t>
            </a:r>
          </a:p>
          <a:p>
            <a:pPr/>
            <a:r>
              <a:t>get out of my sight!</a:t>
            </a:r>
          </a:p>
        </p:txBody>
      </p:sp>
      <p:sp>
        <p:nvSpPr>
          <p:cNvPr id="402" name="Header…"/>
          <p:cNvSpPr txBox="1"/>
          <p:nvPr/>
        </p:nvSpPr>
        <p:spPr>
          <a:xfrm>
            <a:off x="6374075" y="7692985"/>
            <a:ext cx="2130096" cy="173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rgbClr val="19941F"/>
                </a:solidFill>
              </a:defRPr>
            </a:pPr>
            <a:r>
              <a:t>Header </a:t>
            </a:r>
          </a:p>
          <a:p>
            <a:pPr>
              <a:defRPr>
                <a:solidFill>
                  <a:srgbClr val="19941F"/>
                </a:solidFill>
              </a:defRPr>
            </a:pPr>
            <a:r>
              <a:t>without</a:t>
            </a:r>
          </a:p>
          <a:p>
            <a:pPr>
              <a:defRPr>
                <a:solidFill>
                  <a:srgbClr val="19941F"/>
                </a:solidFill>
              </a:defRPr>
            </a:pPr>
            <a:r>
              <a:t>csrf token</a:t>
            </a:r>
          </a:p>
        </p:txBody>
      </p:sp>
      <p:sp>
        <p:nvSpPr>
          <p:cNvPr id="403" name="Header…"/>
          <p:cNvSpPr txBox="1"/>
          <p:nvPr/>
        </p:nvSpPr>
        <p:spPr>
          <a:xfrm>
            <a:off x="10187243" y="4079171"/>
            <a:ext cx="2130096" cy="173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rgbClr val="19941F"/>
                </a:solidFill>
              </a:defRPr>
            </a:pPr>
            <a:r>
              <a:t>Header </a:t>
            </a:r>
          </a:p>
          <a:p>
            <a:pPr>
              <a:defRPr>
                <a:solidFill>
                  <a:srgbClr val="19941F"/>
                </a:solidFill>
              </a:defRPr>
            </a:pPr>
            <a:r>
              <a:t>without</a:t>
            </a:r>
          </a:p>
          <a:p>
            <a:pPr>
              <a:defRPr>
                <a:solidFill>
                  <a:srgbClr val="19941F"/>
                </a:solidFill>
              </a:defRPr>
            </a:pPr>
            <a:r>
              <a:t>csrf token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CSRF_TOKE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CSRF_TOKEN</a:t>
            </a:r>
          </a:p>
        </p:txBody>
      </p:sp>
      <p:sp>
        <p:nvSpPr>
          <p:cNvPr id="406" name="……"/>
          <p:cNvSpPr/>
          <p:nvPr/>
        </p:nvSpPr>
        <p:spPr>
          <a:xfrm>
            <a:off x="1398763" y="3142188"/>
            <a:ext cx="10702749" cy="6096001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400"/>
            </a:pPr>
            <a:r>
              <a:t>…</a:t>
            </a:r>
          </a:p>
          <a:p>
            <a:pPr algn="l">
              <a:defRPr sz="2400"/>
            </a:pPr>
            <a:r>
              <a:t>&lt;div class="row"&gt;</a:t>
            </a:r>
          </a:p>
          <a:p>
            <a:pPr algn="l">
              <a:defRPr sz="2400"/>
            </a:pPr>
            <a:r>
              <a:t>    &lt;div class="col-md-8"&gt;</a:t>
            </a:r>
          </a:p>
          <a:p>
            <a:pPr algn="l">
              <a:defRPr sz="2400"/>
            </a:pPr>
            <a:r>
              <a:t>        &lt;h4&gt;發佈新文章:&lt;/h4&gt;</a:t>
            </a:r>
          </a:p>
          <a:p>
            <a:pPr algn="l">
              <a:defRPr sz="2400"/>
            </a:pPr>
            <a:r>
              <a:t>    &lt;/div&gt;</a:t>
            </a:r>
          </a:p>
          <a:p>
            <a:pPr algn="l">
              <a:defRPr sz="2400"/>
            </a:pPr>
            <a:r>
              <a:t>    &lt;div class="col-md-8"&gt;</a:t>
            </a:r>
          </a:p>
          <a:p>
            <a:pPr algn="l">
              <a:defRPr sz="2400"/>
            </a:pPr>
            <a:r>
              <a:t>        &lt;form action="/blog/add_record" method="post" accept-charset=“utf-8"&gt;</a:t>
            </a:r>
          </a:p>
          <a:p>
            <a:pPr lvl="3" algn="l">
              <a:defRPr b="1" sz="2400">
                <a:latin typeface="Helvetica"/>
                <a:ea typeface="Helvetica"/>
                <a:cs typeface="Helvetica"/>
                <a:sym typeface="Helvetica"/>
              </a:defRPr>
            </a:pPr>
            <a:r>
              <a:t>{% csrf_token %}</a:t>
            </a:r>
          </a:p>
          <a:p>
            <a:pPr algn="l">
              <a:defRPr sz="2400"/>
            </a:pPr>
            <a:r>
              <a:t>            &lt;table&gt;</a:t>
            </a:r>
          </a:p>
          <a:p>
            <a:pPr algn="l">
              <a:defRPr sz="2400"/>
            </a:pPr>
            <a:r>
              <a:t>                {{post_form.as_table}}</a:t>
            </a:r>
          </a:p>
          <a:p>
            <a:pPr algn="l">
              <a:defRPr sz="2400"/>
            </a:pPr>
            <a:r>
              <a:t>            &lt;/table&gt;</a:t>
            </a:r>
          </a:p>
          <a:p>
            <a:pPr algn="l">
              <a:defRPr sz="2400"/>
            </a:pPr>
            <a:r>
              <a:t>            &lt;input type="submit" name="add_record" value="提交"&gt;</a:t>
            </a:r>
          </a:p>
          <a:p>
            <a:pPr algn="l">
              <a:defRPr sz="2400"/>
            </a:pPr>
            <a:r>
              <a:t>        &lt;/form&gt;</a:t>
            </a:r>
          </a:p>
          <a:p>
            <a:pPr algn="l">
              <a:defRPr sz="2400"/>
            </a:pPr>
            <a:r>
              <a:t>    &lt;/div&gt;</a:t>
            </a:r>
          </a:p>
          <a:p>
            <a:pPr algn="l">
              <a:defRPr sz="2400"/>
            </a:pPr>
            <a:r>
              <a:t>&lt;/div&gt;</a:t>
            </a:r>
          </a:p>
          <a:p>
            <a:pPr algn="l">
              <a:defRPr sz="2400"/>
            </a:pPr>
            <a:r>
              <a:t>…</a:t>
            </a:r>
          </a:p>
        </p:txBody>
      </p:sp>
      <p:sp>
        <p:nvSpPr>
          <p:cNvPr id="407" name="myproject/blog/templates/blog/post_list.html"/>
          <p:cNvSpPr txBox="1"/>
          <p:nvPr/>
        </p:nvSpPr>
        <p:spPr>
          <a:xfrm>
            <a:off x="784377" y="2413000"/>
            <a:ext cx="9721546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444500" indent="-444500">
              <a:buSzPct val="75000"/>
              <a:buChar char="•"/>
            </a:lvl1pPr>
          </a:lstStyle>
          <a:p>
            <a:pPr/>
            <a:r>
              <a:t>myproject/blog/templates/blog/post_list.html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CSRF_EXEMP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CSRF_EXEMPT</a:t>
            </a:r>
          </a:p>
        </p:txBody>
      </p:sp>
      <p:sp>
        <p:nvSpPr>
          <p:cNvPr id="410" name="views.py…"/>
          <p:cNvSpPr/>
          <p:nvPr/>
        </p:nvSpPr>
        <p:spPr>
          <a:xfrm>
            <a:off x="1923186" y="3460750"/>
            <a:ext cx="9080755" cy="5384801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1" sz="2200">
                <a:latin typeface="Helvetica"/>
                <a:ea typeface="Helvetica"/>
                <a:cs typeface="Helvetica"/>
                <a:sym typeface="Helvetica"/>
              </a:defRPr>
            </a:pPr>
            <a:r>
              <a:t>views.py</a:t>
            </a:r>
          </a:p>
          <a:p>
            <a:pPr algn="l">
              <a:defRPr sz="2200"/>
            </a:pPr>
          </a:p>
          <a:p>
            <a:pPr algn="l">
              <a:defRPr sz="2200"/>
            </a:pPr>
            <a:r>
              <a:t>…</a:t>
            </a:r>
          </a:p>
          <a:p>
            <a:pPr algn="l">
              <a:defRPr sz="2200"/>
            </a:pPr>
            <a:r>
              <a:t>from .forms import PostForm</a:t>
            </a:r>
          </a:p>
          <a:p>
            <a:pPr algn="l">
              <a:defRPr sz="2200"/>
            </a:pPr>
            <a:r>
              <a:t>from django.contrib.auth import get_user_model</a:t>
            </a:r>
          </a:p>
          <a:p>
            <a:pPr algn="l">
              <a:defRPr sz="2200"/>
            </a:pPr>
            <a:r>
              <a:t>from django.shortcuts import redirect</a:t>
            </a:r>
          </a:p>
          <a:p>
            <a:pPr algn="l">
              <a:defRPr b="1" sz="2200">
                <a:latin typeface="Helvetica"/>
                <a:ea typeface="Helvetica"/>
                <a:cs typeface="Helvetica"/>
                <a:sym typeface="Helvetica"/>
              </a:defRPr>
            </a:pPr>
            <a:r>
              <a:t>from django.views.decorators.csrf import csrf_exempt</a:t>
            </a:r>
          </a:p>
          <a:p>
            <a:pPr algn="l">
              <a:defRPr sz="2200"/>
            </a:pPr>
            <a:r>
              <a:t>me = get_user_model().objects.get(username=‘III’)</a:t>
            </a:r>
          </a:p>
          <a:p>
            <a:pPr algn="l">
              <a:defRPr sz="2200"/>
            </a:pPr>
            <a:r>
              <a:t>…</a:t>
            </a:r>
          </a:p>
          <a:p>
            <a:pPr algn="l">
              <a:defRPr b="1" sz="2200">
                <a:latin typeface="Helvetica"/>
                <a:ea typeface="Helvetica"/>
                <a:cs typeface="Helvetica"/>
                <a:sym typeface="Helvetica"/>
              </a:defRPr>
            </a:pPr>
            <a:r>
              <a:t>@csrf_exempt</a:t>
            </a:r>
          </a:p>
          <a:p>
            <a:pPr algn="l">
              <a:defRPr sz="2200"/>
            </a:pPr>
            <a:r>
              <a:t>def add_record(request):</a:t>
            </a:r>
          </a:p>
          <a:p>
            <a:pPr algn="l">
              <a:defRPr sz="2200"/>
            </a:pPr>
            <a:r>
              <a:t>	if request.POST:</a:t>
            </a:r>
          </a:p>
          <a:p>
            <a:pPr algn="l">
              <a:defRPr sz="2200"/>
            </a:pPr>
            <a:r>
              <a:t>		title = request.POST['title'].encode('utf-8')</a:t>
            </a:r>
          </a:p>
          <a:p>
            <a:pPr algn="l">
              <a:defRPr sz="2200"/>
            </a:pPr>
            <a:r>
              <a:t>		text = request.POST['text'].encode('utf-8')</a:t>
            </a:r>
          </a:p>
          <a:p>
            <a:pPr algn="l">
              <a:defRPr sz="2200"/>
            </a:pPr>
            <a:r>
              <a:t>		newpost = Post.objects.create(author=me, title=title, text=text)</a:t>
            </a:r>
          </a:p>
          <a:p>
            <a:pPr algn="l">
              <a:defRPr sz="2200"/>
            </a:pPr>
            <a:r>
              <a:t>	return redirect('/blog')</a:t>
            </a:r>
          </a:p>
        </p:txBody>
      </p:sp>
      <p:sp>
        <p:nvSpPr>
          <p:cNvPr id="411" name="myproject/blog/views.py"/>
          <p:cNvSpPr txBox="1"/>
          <p:nvPr/>
        </p:nvSpPr>
        <p:spPr>
          <a:xfrm>
            <a:off x="1902510" y="2565400"/>
            <a:ext cx="5529480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444500" indent="-444500">
              <a:buSzPct val="75000"/>
              <a:buChar char="•"/>
            </a:lvl1pPr>
          </a:lstStyle>
          <a:p>
            <a:pPr/>
            <a:r>
              <a:t>myproject/blog/views.py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3" name="螢幕快照 2015-11-08 8.59.11 PM.png" descr="螢幕快照 2015-11-08 8.59.11 PM.png"/>
          <p:cNvPicPr>
            <a:picLocks noChangeAspect="1"/>
          </p:cNvPicPr>
          <p:nvPr>
            <p:ph type="pic" idx="14"/>
          </p:nvPr>
        </p:nvPicPr>
        <p:blipFill>
          <a:blip r:embed="rId2">
            <a:extLst/>
          </a:blip>
          <a:srcRect l="0" t="9455" r="16041" b="0"/>
          <a:stretch>
            <a:fillRect/>
          </a:stretch>
        </p:blipFill>
        <p:spPr>
          <a:xfrm>
            <a:off x="6604000" y="3394471"/>
            <a:ext cx="5334000" cy="5250468"/>
          </a:xfrm>
          <a:prstGeom prst="rect">
            <a:avLst/>
          </a:prstGeom>
        </p:spPr>
      </p:pic>
      <p:pic>
        <p:nvPicPr>
          <p:cNvPr id="414" name="螢幕快照 2015-11-08 8.51.06 PM.png" descr="螢幕快照 2015-11-08 8.51.06 PM.png"/>
          <p:cNvPicPr>
            <a:picLocks noChangeAspect="1"/>
          </p:cNvPicPr>
          <p:nvPr>
            <p:ph type="pic" idx="15"/>
          </p:nvPr>
        </p:nvPicPr>
        <p:blipFill>
          <a:blip r:embed="rId3">
            <a:extLst/>
          </a:blip>
          <a:srcRect l="74" t="0" r="2511" b="0"/>
          <a:stretch>
            <a:fillRect/>
          </a:stretch>
        </p:blipFill>
        <p:spPr>
          <a:xfrm>
            <a:off x="838200" y="3801570"/>
            <a:ext cx="5334000" cy="3887083"/>
          </a:xfrm>
          <a:prstGeom prst="rect">
            <a:avLst/>
          </a:prstGeom>
        </p:spPr>
      </p:pic>
      <p:sp>
        <p:nvSpPr>
          <p:cNvPr id="415" name="表單發送成功"/>
          <p:cNvSpPr txBox="1"/>
          <p:nvPr>
            <p:ph type="title" idx="4294967295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表單發送成功</a:t>
            </a:r>
          </a:p>
        </p:txBody>
      </p:sp>
      <p:pic>
        <p:nvPicPr>
          <p:cNvPr id="416" name="線條 線條" descr="線條 線條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314950" y="5735482"/>
            <a:ext cx="1643263" cy="352235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用url跨頁傳遞資料-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用url跨頁傳遞資料-1</a:t>
            </a:r>
          </a:p>
        </p:txBody>
      </p:sp>
      <p:sp>
        <p:nvSpPr>
          <p:cNvPr id="420" name="urls.py…"/>
          <p:cNvSpPr/>
          <p:nvPr/>
        </p:nvSpPr>
        <p:spPr>
          <a:xfrm>
            <a:off x="2451640" y="3996292"/>
            <a:ext cx="8098508" cy="3733801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1" sz="2200">
                <a:latin typeface="Helvetica"/>
                <a:ea typeface="Helvetica"/>
                <a:cs typeface="Helvetica"/>
                <a:sym typeface="Helvetica"/>
              </a:defRPr>
            </a:pPr>
            <a:r>
              <a:t>urls.py</a:t>
            </a:r>
          </a:p>
          <a:p>
            <a:pPr algn="l">
              <a:defRPr sz="2200"/>
            </a:pPr>
          </a:p>
          <a:p>
            <a:pPr algn="l">
              <a:defRPr sz="2200"/>
            </a:pPr>
            <a:r>
              <a:t>from django.urls import path</a:t>
            </a:r>
          </a:p>
          <a:p>
            <a:pPr algn="l">
              <a:defRPr sz="2200"/>
            </a:pPr>
            <a:r>
              <a:t>from . import views</a:t>
            </a:r>
          </a:p>
          <a:p>
            <a:pPr algn="l">
              <a:defRPr sz="2200"/>
            </a:pPr>
          </a:p>
          <a:p>
            <a:pPr algn="l">
              <a:defRPr sz="2200"/>
            </a:pPr>
            <a:r>
              <a:t>urlpatterns = [</a:t>
            </a:r>
          </a:p>
          <a:p>
            <a:pPr algn="l">
              <a:defRPr sz="2200"/>
            </a:pPr>
            <a:r>
              <a:t>	path('add_record', views.add_record, name='add_record'),</a:t>
            </a:r>
          </a:p>
          <a:p>
            <a:pPr algn="l">
              <a:defRPr b="1" sz="2200">
                <a:latin typeface="Helvetica"/>
                <a:ea typeface="Helvetica"/>
                <a:cs typeface="Helvetica"/>
                <a:sym typeface="Helvetica"/>
              </a:defRPr>
            </a:pPr>
            <a:r>
              <a:t>	path('&lt;int:id&gt;', views.post_record, name='post_record'),</a:t>
            </a:r>
          </a:p>
          <a:p>
            <a:pPr lvl="1" algn="l">
              <a:defRPr sz="2200"/>
            </a:pPr>
            <a:r>
              <a:t>    path('', views.post_list, name='post_list'),</a:t>
            </a:r>
          </a:p>
          <a:p>
            <a:pPr algn="l">
              <a:defRPr sz="2200"/>
            </a:pPr>
            <a:r>
              <a:t>]</a:t>
            </a:r>
          </a:p>
        </p:txBody>
      </p:sp>
      <p:sp>
        <p:nvSpPr>
          <p:cNvPr id="421" name="myproject/blog/urls.py"/>
          <p:cNvSpPr txBox="1"/>
          <p:nvPr/>
        </p:nvSpPr>
        <p:spPr>
          <a:xfrm>
            <a:off x="2181936" y="2921000"/>
            <a:ext cx="5123028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444500" indent="-444500">
              <a:buSzPct val="75000"/>
              <a:buChar char="•"/>
            </a:lvl1pPr>
          </a:lstStyle>
          <a:p>
            <a:pPr/>
            <a:r>
              <a:t>myproject/blog/urls.py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用url跨頁傳遞資料-2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用url跨頁傳遞資料-2</a:t>
            </a:r>
          </a:p>
        </p:txBody>
      </p:sp>
      <p:sp>
        <p:nvSpPr>
          <p:cNvPr id="424" name="views.py…"/>
          <p:cNvSpPr/>
          <p:nvPr/>
        </p:nvSpPr>
        <p:spPr>
          <a:xfrm>
            <a:off x="2693339" y="4044950"/>
            <a:ext cx="7540449" cy="2082801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1" sz="2200">
                <a:latin typeface="Helvetica"/>
                <a:ea typeface="Helvetica"/>
                <a:cs typeface="Helvetica"/>
                <a:sym typeface="Helvetica"/>
              </a:defRPr>
            </a:pPr>
            <a:r>
              <a:t>views.py</a:t>
            </a:r>
          </a:p>
          <a:p>
            <a:pPr>
              <a:defRPr sz="2200"/>
            </a:pPr>
            <a:r>
              <a:t>…</a:t>
            </a:r>
          </a:p>
          <a:p>
            <a:pPr algn="l">
              <a:defRPr sz="2200"/>
            </a:pPr>
            <a:r>
              <a:t>def post_record(request,id):</a:t>
            </a:r>
          </a:p>
          <a:p>
            <a:pPr algn="l">
              <a:defRPr sz="2200"/>
            </a:pPr>
            <a:r>
              <a:t>	post = Post.objects.get(id = id)</a:t>
            </a:r>
          </a:p>
          <a:p>
            <a:pPr algn="l">
              <a:defRPr sz="2200"/>
            </a:pPr>
            <a:r>
              <a:t>	return render(request, 'blog/post_record.html', locals())</a:t>
            </a:r>
          </a:p>
          <a:p>
            <a:pPr>
              <a:defRPr sz="2200"/>
            </a:pPr>
            <a:r>
              <a:t>…</a:t>
            </a:r>
          </a:p>
        </p:txBody>
      </p:sp>
      <p:sp>
        <p:nvSpPr>
          <p:cNvPr id="425" name="myproject/blog/views.py"/>
          <p:cNvSpPr txBox="1"/>
          <p:nvPr/>
        </p:nvSpPr>
        <p:spPr>
          <a:xfrm>
            <a:off x="2639110" y="3000375"/>
            <a:ext cx="5529480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444500" indent="-444500">
              <a:buSzPct val="75000"/>
              <a:buChar char="•"/>
            </a:lvl1pPr>
          </a:lstStyle>
          <a:p>
            <a:pPr/>
            <a:r>
              <a:t>myproject/blog/views.py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用url跨頁傳遞資料-3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用url跨頁傳遞資料-3</a:t>
            </a:r>
          </a:p>
        </p:txBody>
      </p:sp>
      <p:sp>
        <p:nvSpPr>
          <p:cNvPr id="428" name="{% load staticfiles %}…"/>
          <p:cNvSpPr/>
          <p:nvPr/>
        </p:nvSpPr>
        <p:spPr>
          <a:xfrm>
            <a:off x="2308088" y="3148893"/>
            <a:ext cx="9555837" cy="6400801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1400"/>
            </a:pPr>
            <a:r>
              <a:t>{% load staticfiles %}</a:t>
            </a:r>
          </a:p>
          <a:p>
            <a:pPr algn="l">
              <a:defRPr sz="1400"/>
            </a:pPr>
            <a:r>
              <a:t>&lt;html&gt;</a:t>
            </a:r>
          </a:p>
          <a:p>
            <a:pPr algn="l">
              <a:defRPr sz="1400"/>
            </a:pPr>
            <a:r>
              <a:t>    &lt;head&gt;</a:t>
            </a:r>
          </a:p>
          <a:p>
            <a:pPr algn="l">
              <a:defRPr sz="1400"/>
            </a:pPr>
            <a:r>
              <a:t>        &lt;title&gt;III's blog&lt;/title&gt;</a:t>
            </a:r>
          </a:p>
          <a:p>
            <a:pPr algn="l">
              <a:defRPr sz="1400"/>
            </a:pPr>
            <a:r>
              <a:t>        &lt;link rel="stylesheet" href="//maxcdn.bootstrapcdn.com/bootstrap/3.3.7/css/bootstrap.min.css"&gt;</a:t>
            </a:r>
          </a:p>
          <a:p>
            <a:pPr algn="l">
              <a:defRPr sz="1400"/>
            </a:pPr>
            <a:r>
              <a:t>       &lt;link href="http://fonts.googleapis.com/css?family=Lobster&amp;subset=latin,latin-ext" rel="stylesheet" type="text/css"&gt;</a:t>
            </a:r>
          </a:p>
          <a:p>
            <a:pPr algn="l">
              <a:defRPr sz="1400"/>
            </a:pPr>
            <a:r>
              <a:t>        &lt;link rel="stylesheet" href="{% static 'css/blog.css'  %}"&gt;</a:t>
            </a:r>
          </a:p>
          <a:p>
            <a:pPr algn="l">
              <a:defRPr sz="1400"/>
            </a:pPr>
            <a:r>
              <a:t>    &lt;/head&gt;</a:t>
            </a:r>
          </a:p>
          <a:p>
            <a:pPr algn="l">
              <a:defRPr sz="1400"/>
            </a:pPr>
            <a:r>
              <a:t>    &lt;body&gt;</a:t>
            </a:r>
          </a:p>
          <a:p>
            <a:pPr algn="l">
              <a:defRPr sz="1400"/>
            </a:pPr>
            <a:r>
              <a:t>	    &lt;div class="container"&gt;</a:t>
            </a:r>
          </a:p>
          <a:p>
            <a:pPr algn="l">
              <a:defRPr sz="1400"/>
            </a:pPr>
          </a:p>
          <a:p>
            <a:pPr algn="l">
              <a:defRPr sz="1400"/>
            </a:pPr>
            <a:r>
              <a:t>	      &lt;div class="blog-header"&gt;</a:t>
            </a:r>
          </a:p>
          <a:p>
            <a:pPr algn="l">
              <a:defRPr sz="1400"/>
            </a:pPr>
            <a:r>
              <a:t>	        &lt;h1 class="blog-post-title"&gt;{{ post.title }}&lt;/h1&gt;</a:t>
            </a:r>
          </a:p>
          <a:p>
            <a:pPr algn="l">
              <a:defRPr sz="1400"/>
            </a:pPr>
            <a:r>
              <a:t>	      &lt;/div&gt;</a:t>
            </a:r>
          </a:p>
          <a:p>
            <a:pPr algn="l">
              <a:defRPr sz="1400"/>
            </a:pPr>
            <a:r>
              <a:t>	      &lt;div class="row"&gt;</a:t>
            </a:r>
          </a:p>
          <a:p>
            <a:pPr algn="l">
              <a:defRPr sz="1400"/>
            </a:pPr>
            <a:r>
              <a:t>	        &lt;div class="col-sm-8 blog-main"&gt;</a:t>
            </a:r>
          </a:p>
          <a:p>
            <a:pPr algn="l">
              <a:defRPr sz="1400"/>
            </a:pPr>
            <a:r>
              <a:t>	          &lt;div class="blog-post"&gt;</a:t>
            </a:r>
          </a:p>
          <a:p>
            <a:pPr algn="l">
              <a:defRPr sz="1400"/>
            </a:pPr>
            <a:r>
              <a:t>	            &lt;p&gt;</a:t>
            </a:r>
          </a:p>
          <a:p>
            <a:pPr algn="l">
              <a:defRPr sz="1400"/>
            </a:pPr>
            <a:r>
              <a:t>	            	{{ post.text }}</a:t>
            </a:r>
          </a:p>
          <a:p>
            <a:pPr algn="l">
              <a:defRPr sz="1400"/>
            </a:pPr>
            <a:r>
              <a:t>	            &lt;/p&gt;	</a:t>
            </a:r>
          </a:p>
          <a:p>
            <a:pPr algn="l">
              <a:defRPr sz="1400"/>
            </a:pPr>
            <a:r>
              <a:t>	            &lt;p class="blog-post-meta"&gt;{{ post.created_date }} by &lt;a href="#"&gt;{{ post.author }}&lt;/a&gt;&lt;/p&gt;</a:t>
            </a:r>
          </a:p>
          <a:p>
            <a:pPr algn="l">
              <a:defRPr sz="1400"/>
            </a:pPr>
            <a:r>
              <a:t>	            &lt;a href="/blog/" &gt;回首頁&lt;/a&gt;</a:t>
            </a:r>
          </a:p>
          <a:p>
            <a:pPr algn="l">
              <a:defRPr sz="1400"/>
            </a:pPr>
            <a:r>
              <a:t>	          &lt;/div&gt;</a:t>
            </a:r>
          </a:p>
          <a:p>
            <a:pPr algn="l">
              <a:defRPr sz="1400"/>
            </a:pPr>
            <a:r>
              <a:t>	        &lt;/div&gt;</a:t>
            </a:r>
          </a:p>
          <a:p>
            <a:pPr algn="l">
              <a:defRPr sz="1400"/>
            </a:pPr>
            <a:r>
              <a:t>	      &lt;/div&gt;</a:t>
            </a:r>
          </a:p>
          <a:p>
            <a:pPr algn="l">
              <a:defRPr sz="1400"/>
            </a:pPr>
            <a:r>
              <a:t>	    &lt;/div&gt;</a:t>
            </a:r>
          </a:p>
          <a:p>
            <a:pPr algn="l">
              <a:defRPr sz="1400"/>
            </a:pPr>
            <a:r>
              <a:t>	   </a:t>
            </a:r>
          </a:p>
          <a:p>
            <a:pPr algn="l">
              <a:defRPr sz="1400"/>
            </a:pPr>
            <a:r>
              <a:t>    &lt;/body&gt;</a:t>
            </a:r>
          </a:p>
          <a:p>
            <a:pPr algn="l">
              <a:defRPr sz="1400"/>
            </a:pPr>
            <a:r>
              <a:t>&lt;/html&gt;</a:t>
            </a:r>
          </a:p>
        </p:txBody>
      </p:sp>
      <p:sp>
        <p:nvSpPr>
          <p:cNvPr id="429" name="myproject/blog/templates/blog/post_record.html"/>
          <p:cNvSpPr txBox="1"/>
          <p:nvPr/>
        </p:nvSpPr>
        <p:spPr>
          <a:xfrm>
            <a:off x="1656029" y="2273300"/>
            <a:ext cx="10492842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444500" indent="-444500">
              <a:buSzPct val="75000"/>
              <a:buChar char="•"/>
            </a:lvl1pPr>
          </a:lstStyle>
          <a:p>
            <a:pPr/>
            <a:r>
              <a:t>myproject/blog/templates/blog/post_record.html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Why MVC?"/>
          <p:cNvSpPr txBox="1"/>
          <p:nvPr>
            <p:ph type="title"/>
          </p:nvPr>
        </p:nvSpPr>
        <p:spPr>
          <a:xfrm>
            <a:off x="952500" y="50800"/>
            <a:ext cx="11099800" cy="2159000"/>
          </a:xfrm>
          <a:prstGeom prst="rect">
            <a:avLst/>
          </a:prstGeom>
        </p:spPr>
        <p:txBody>
          <a:bodyPr/>
          <a:lstStyle/>
          <a:p>
            <a:pPr/>
            <a:r>
              <a:t>Why MVC?</a:t>
            </a:r>
          </a:p>
        </p:txBody>
      </p:sp>
      <p:pic>
        <p:nvPicPr>
          <p:cNvPr id="142" name="影像" descr="影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79600" y="1985433"/>
            <a:ext cx="9245600" cy="6934201"/>
          </a:xfrm>
          <a:prstGeom prst="rect">
            <a:avLst/>
          </a:prstGeom>
          <a:ln w="12700">
            <a:miter lim="400000"/>
          </a:ln>
        </p:spPr>
      </p:pic>
      <p:sp>
        <p:nvSpPr>
          <p:cNvPr id="143" name="圖片轉載自：http://www.slideshare.net/AndreiAvadanei/spaghetti-code-vs-mvc"/>
          <p:cNvSpPr txBox="1"/>
          <p:nvPr/>
        </p:nvSpPr>
        <p:spPr>
          <a:xfrm>
            <a:off x="1948705" y="9021233"/>
            <a:ext cx="7273443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1600"/>
            </a:pPr>
            <a:r>
              <a:t>圖片轉載自：</a:t>
            </a:r>
            <a:r>
              <a:rPr u="sng">
                <a:hlinkClick r:id="rId3" invalidUrl="" action="" tgtFrame="" tooltip="" history="1" highlightClick="0" endSnd="0"/>
              </a:rPr>
              <a:t>http://www.slideshare.net/AndreiAvadanei/spaghetti-code-vs-mvc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成功換頁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成功換頁</a:t>
            </a:r>
          </a:p>
        </p:txBody>
      </p:sp>
      <p:pic>
        <p:nvPicPr>
          <p:cNvPr id="432" name="螢幕快照 2015-11-09 12.07.55 AM.png" descr="螢幕快照 2015-11-09 12.07.55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07811" y="3356707"/>
            <a:ext cx="7189178" cy="479278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分頁也想共用主頁版面"/>
          <p:cNvSpPr txBox="1"/>
          <p:nvPr>
            <p:ph type="title"/>
          </p:nvPr>
        </p:nvSpPr>
        <p:spPr>
          <a:xfrm>
            <a:off x="952500" y="3797300"/>
            <a:ext cx="11099800" cy="2159000"/>
          </a:xfrm>
          <a:prstGeom prst="rect">
            <a:avLst/>
          </a:prstGeom>
        </p:spPr>
        <p:txBody>
          <a:bodyPr/>
          <a:lstStyle/>
          <a:p>
            <a:pPr/>
            <a:r>
              <a:t>分頁也想共用主頁版面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模版進階應用:繼承-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模版進階應用:繼承-1</a:t>
            </a:r>
          </a:p>
        </p:txBody>
      </p:sp>
      <p:sp>
        <p:nvSpPr>
          <p:cNvPr id="437" name="建立 base.html"/>
          <p:cNvSpPr txBox="1"/>
          <p:nvPr/>
        </p:nvSpPr>
        <p:spPr>
          <a:xfrm>
            <a:off x="287866" y="2631016"/>
            <a:ext cx="3289998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建立 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base.html</a:t>
            </a:r>
          </a:p>
        </p:txBody>
      </p:sp>
      <p:sp>
        <p:nvSpPr>
          <p:cNvPr id="438" name="{% load staticfiles %}…"/>
          <p:cNvSpPr/>
          <p:nvPr/>
        </p:nvSpPr>
        <p:spPr>
          <a:xfrm>
            <a:off x="312140" y="3966633"/>
            <a:ext cx="12316969" cy="4292601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1800"/>
            </a:pPr>
            <a:r>
              <a:t>{% load staticfiles %}</a:t>
            </a:r>
          </a:p>
          <a:p>
            <a:pPr algn="l">
              <a:defRPr sz="1800"/>
            </a:pPr>
            <a:r>
              <a:t>&lt;html&gt;</a:t>
            </a:r>
          </a:p>
          <a:p>
            <a:pPr algn="l">
              <a:defRPr sz="1800"/>
            </a:pPr>
            <a:r>
              <a:t>    &lt;head&gt;</a:t>
            </a:r>
          </a:p>
          <a:p>
            <a:pPr algn="l">
              <a:defRPr sz="1800"/>
            </a:pPr>
            <a:r>
              <a:t>        &lt;title&gt;III's blog&lt;/title&gt;</a:t>
            </a:r>
          </a:p>
          <a:p>
            <a:pPr algn="l">
              <a:defRPr sz="1800"/>
            </a:pPr>
            <a:r>
              <a:t>        &lt;link rel="stylesheet" href="//maxcdn.bootstrapcdn.com/bootstrap/3.3.7/css/bootstrap.min.css"&gt;</a:t>
            </a:r>
          </a:p>
          <a:p>
            <a:pPr algn="l">
              <a:defRPr sz="1800"/>
            </a:pPr>
            <a:r>
              <a:t>        &lt;link href="http://fonts.googleapis.com/css?family=Lobster&amp;subset=latin,latin-ext" rel="stylesheet" type="text/css"&gt;</a:t>
            </a:r>
          </a:p>
          <a:p>
            <a:pPr algn="l">
              <a:defRPr sz="1800"/>
            </a:pPr>
            <a:r>
              <a:t>        &lt;link rel="stylesheet" href="{% static ‘css/blog.css’ %}"&gt;</a:t>
            </a:r>
          </a:p>
          <a:p>
            <a:pPr algn="l">
              <a:defRPr sz="1800"/>
            </a:pPr>
            <a:r>
              <a:t>    &lt;/head&gt;</a:t>
            </a:r>
          </a:p>
          <a:p>
            <a:pPr algn="l">
              <a:defRPr sz="1800"/>
            </a:pPr>
            <a:r>
              <a:t>    &lt;body&gt;</a:t>
            </a:r>
          </a:p>
          <a:p>
            <a:pPr algn="l">
              <a:defRPr sz="1800"/>
            </a:pPr>
            <a:r>
              <a:t>     &lt;div class="page-header"&gt;</a:t>
            </a:r>
          </a:p>
          <a:p>
            <a:pPr algn="l">
              <a:defRPr sz="1800"/>
            </a:pPr>
            <a:r>
              <a:t>        &lt;h1&gt;&lt;a href="/blog"&gt;III's Blog&lt;/a&gt;&lt;/h1&gt;</a:t>
            </a:r>
          </a:p>
          <a:p>
            <a:pPr algn="l">
              <a:defRPr sz="1800"/>
            </a:pPr>
            <a:r>
              <a:t>     &lt;/div&gt;</a:t>
            </a:r>
          </a:p>
          <a:p>
            <a:pPr algn="l">
              <a:defRPr sz="1800"/>
            </a:pPr>
            <a:r>
              <a:t>     {% block content %}{% endblock %}</a:t>
            </a:r>
          </a:p>
          <a:p>
            <a:pPr algn="l">
              <a:defRPr sz="1800"/>
            </a:pPr>
            <a:r>
              <a:t>    &lt;/body&gt;</a:t>
            </a:r>
          </a:p>
          <a:p>
            <a:pPr algn="l">
              <a:defRPr sz="1800"/>
            </a:pPr>
            <a:r>
              <a:t>&lt;/html&gt;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模版進階應用:繼承-2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模版進階應用:繼承-2</a:t>
            </a:r>
          </a:p>
        </p:txBody>
      </p:sp>
      <p:sp>
        <p:nvSpPr>
          <p:cNvPr id="441" name="修改 post_record.html:"/>
          <p:cNvSpPr txBox="1"/>
          <p:nvPr/>
        </p:nvSpPr>
        <p:spPr>
          <a:xfrm>
            <a:off x="1439333" y="2154766"/>
            <a:ext cx="5017299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修改 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post_record.html</a:t>
            </a:r>
            <a:r>
              <a:t>:</a:t>
            </a:r>
          </a:p>
        </p:txBody>
      </p:sp>
      <p:sp>
        <p:nvSpPr>
          <p:cNvPr id="442" name="{% extends 'blog/base.html' %}…"/>
          <p:cNvSpPr/>
          <p:nvPr/>
        </p:nvSpPr>
        <p:spPr>
          <a:xfrm>
            <a:off x="1445539" y="3110216"/>
            <a:ext cx="10050171" cy="5727705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1800"/>
            </a:pPr>
            <a:r>
              <a:t>{%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 extends </a:t>
            </a:r>
            <a:r>
              <a:t>'blog/base.html' %}</a:t>
            </a:r>
          </a:p>
          <a:p>
            <a:pPr algn="l">
              <a:defRPr sz="1800"/>
            </a:pPr>
            <a:r>
              <a:t>{% block content %}</a:t>
            </a:r>
          </a:p>
          <a:p>
            <a:pPr algn="l">
              <a:defRPr sz="1800"/>
            </a:pPr>
            <a:r>
              <a:t>&lt;div class="container"&gt;</a:t>
            </a:r>
          </a:p>
          <a:p>
            <a:pPr algn="l">
              <a:defRPr sz="1800"/>
            </a:pPr>
            <a:r>
              <a:t> &lt;div class="blog-header"&gt;</a:t>
            </a:r>
          </a:p>
          <a:p>
            <a:pPr algn="l">
              <a:defRPr sz="1800"/>
            </a:pPr>
            <a:r>
              <a:t>    &lt;h1 id="blog-post-title" class="blog-post-title"&gt;{{ post.title }}&lt;/h1&gt;</a:t>
            </a:r>
          </a:p>
          <a:p>
            <a:pPr algn="l">
              <a:defRPr sz="1800"/>
            </a:pPr>
            <a:r>
              <a:t>  &lt;/div&gt;</a:t>
            </a:r>
          </a:p>
          <a:p>
            <a:pPr algn="l">
              <a:defRPr sz="1800"/>
            </a:pPr>
            <a:r>
              <a:t>  &lt;div class="row"&gt;</a:t>
            </a:r>
          </a:p>
          <a:p>
            <a:pPr algn="l">
              <a:defRPr sz="1800"/>
            </a:pPr>
            <a:r>
              <a:t>    &lt;div class="col-sm-8 blog-main"&gt;</a:t>
            </a:r>
          </a:p>
          <a:p>
            <a:pPr algn="l">
              <a:defRPr sz="1800"/>
            </a:pPr>
            <a:r>
              <a:t>      &lt;div id="blog-post" class="blog-post"&gt;</a:t>
            </a:r>
          </a:p>
          <a:p>
            <a:pPr algn="l">
              <a:defRPr sz="1800"/>
            </a:pPr>
            <a:r>
              <a:t>        &lt;p&gt;</a:t>
            </a:r>
          </a:p>
          <a:p>
            <a:pPr algn="l">
              <a:defRPr sz="1800"/>
            </a:pPr>
            <a:r>
              <a:t>            {{ post.text }}</a:t>
            </a:r>
          </a:p>
          <a:p>
            <a:pPr algn="l">
              <a:defRPr sz="1800"/>
            </a:pPr>
            <a:r>
              <a:t>        &lt;/p&gt;</a:t>
            </a:r>
          </a:p>
          <a:p>
            <a:pPr algn="l">
              <a:defRPr sz="1800"/>
            </a:pPr>
            <a:r>
              <a:t>        &lt;p class="blog-post-meta"&gt;{{ post.created_date }} by &lt;a href="#"&gt;{{ post.author }}&lt;/a&gt;&lt;/p&gt;</a:t>
            </a:r>
          </a:p>
          <a:p>
            <a:pPr algn="l">
              <a:defRPr sz="1800"/>
            </a:pPr>
            <a:r>
              <a:t>        &lt;a href="/blog/" &gt;回首頁&lt;/a&gt;</a:t>
            </a:r>
          </a:p>
          <a:p>
            <a:pPr algn="l">
              <a:defRPr sz="1800"/>
            </a:pPr>
            <a:r>
              <a:t>        &lt;p id="current_page"&gt; {{post.id}} &lt;/p&gt;</a:t>
            </a:r>
          </a:p>
          <a:p>
            <a:pPr algn="l">
              <a:defRPr sz="1800"/>
            </a:pPr>
            <a:r>
              <a:t>     &lt;/div&gt;</a:t>
            </a:r>
          </a:p>
          <a:p>
            <a:pPr algn="l">
              <a:defRPr sz="1800"/>
            </a:pPr>
            <a:r>
              <a:t>    &lt;/div&gt;</a:t>
            </a:r>
          </a:p>
          <a:p>
            <a:pPr algn="l">
              <a:defRPr sz="1800"/>
            </a:pPr>
            <a:r>
              <a:t>  &lt;/div&gt;</a:t>
            </a:r>
          </a:p>
          <a:p>
            <a:pPr algn="l">
              <a:defRPr sz="1800"/>
            </a:pPr>
            <a:r>
              <a:t>&lt;/div&gt;</a:t>
            </a:r>
          </a:p>
          <a:p>
            <a:pPr algn="l">
              <a:defRPr sz="1800"/>
            </a:pPr>
            <a:r>
              <a:t>{% endblock %}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模版進階應用:繼承-3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模版進階應用:繼承-3</a:t>
            </a:r>
          </a:p>
        </p:txBody>
      </p:sp>
      <p:sp>
        <p:nvSpPr>
          <p:cNvPr id="445" name="修改 post_list.html:"/>
          <p:cNvSpPr txBox="1"/>
          <p:nvPr/>
        </p:nvSpPr>
        <p:spPr>
          <a:xfrm>
            <a:off x="4374936" y="2328333"/>
            <a:ext cx="4254928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修改 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post_list.html</a:t>
            </a:r>
            <a:r>
              <a:t>:</a:t>
            </a:r>
          </a:p>
        </p:txBody>
      </p:sp>
      <p:sp>
        <p:nvSpPr>
          <p:cNvPr id="446" name="{% extends 'blog/base.html' %}…"/>
          <p:cNvSpPr/>
          <p:nvPr/>
        </p:nvSpPr>
        <p:spPr>
          <a:xfrm>
            <a:off x="2138433" y="3217594"/>
            <a:ext cx="8536154" cy="6045205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1800"/>
            </a:pPr>
            <a:r>
              <a:t>{%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 extends </a:t>
            </a:r>
            <a:r>
              <a:t>'blog/base.html' %}</a:t>
            </a:r>
          </a:p>
          <a:p>
            <a:pPr algn="l">
              <a:defRPr sz="1800"/>
            </a:pPr>
            <a:r>
              <a:t>{% block content %}</a:t>
            </a:r>
          </a:p>
          <a:p>
            <a:pPr algn="l">
              <a:defRPr sz="1800"/>
            </a:pPr>
            <a:r>
              <a:t>&lt;div class="content container"&gt;</a:t>
            </a:r>
          </a:p>
          <a:p>
            <a:pPr algn="l">
              <a:defRPr sz="1800"/>
            </a:pPr>
            <a:r>
              <a:t>     &lt;div class="row"&gt;</a:t>
            </a:r>
          </a:p>
          <a:p>
            <a:pPr algn="l">
              <a:defRPr sz="1800"/>
            </a:pPr>
            <a:r>
              <a:t>         &lt;div class="col-md-8"&gt;</a:t>
            </a:r>
          </a:p>
          <a:p>
            <a:pPr algn="l">
              <a:defRPr sz="1800"/>
            </a:pPr>
            <a:r>
              <a:t>             {% for post in posts %}</a:t>
            </a:r>
          </a:p>
          <a:p>
            <a:pPr algn="l">
              <a:defRPr sz="1800"/>
            </a:pPr>
            <a:r>
              <a:t>                 &lt;div class="post"&gt;</a:t>
            </a:r>
          </a:p>
          <a:p>
            <a:pPr algn="l">
              <a:defRPr sz="1800"/>
            </a:pPr>
            <a:r>
              <a:t>                     &lt;div class="date"&gt;</a:t>
            </a:r>
          </a:p>
          <a:p>
            <a:pPr algn="l">
              <a:defRPr sz="1800"/>
            </a:pPr>
            <a:r>
              <a:t>                         &lt;p&gt;發佈時間: {{ post.created_date }}&lt;/p&gt;</a:t>
            </a:r>
          </a:p>
          <a:p>
            <a:pPr algn="l">
              <a:defRPr sz="1800"/>
            </a:pPr>
            <a:r>
              <a:t>                     &lt;/div&gt;</a:t>
            </a:r>
          </a:p>
          <a:p>
            <a:pPr algn="l">
              <a:defRPr sz="1800"/>
            </a:pPr>
            <a:r>
              <a:t>                     &lt;!--&lt;h1&gt;&lt;a href="/blog/{{post.id}}"&gt;{{ post.title }}&lt;/a&gt;&lt;/h1&gt;--&gt;</a:t>
            </a:r>
          </a:p>
          <a:p>
            <a:pPr algn="l">
              <a:defRPr sz="1800"/>
            </a:pPr>
            <a:r>
              <a:t>                     &lt;h1&gt;&lt;a href={% url 'post_record' post.id %}&gt;{{ post.title }}&lt;/a&gt;&lt;/h1&gt;</a:t>
            </a:r>
          </a:p>
          <a:p>
            <a:pPr algn="l">
              <a:defRPr sz="1800"/>
            </a:pPr>
            <a:r>
              <a:t>                     &lt;p&gt;{{ post.text|linebreaks }}&lt;/p&gt;</a:t>
            </a:r>
          </a:p>
          <a:p>
            <a:pPr algn="l">
              <a:defRPr sz="1800"/>
            </a:pPr>
            <a:r>
              <a:t>                 &lt;/div&gt;</a:t>
            </a:r>
          </a:p>
          <a:p>
            <a:pPr algn="l">
              <a:defRPr sz="1800"/>
            </a:pPr>
            <a:r>
              <a:t>             {% endfor %}</a:t>
            </a:r>
          </a:p>
          <a:p>
            <a:pPr algn="l">
              <a:defRPr sz="1800"/>
            </a:pPr>
            <a:r>
              <a:t>         &lt;/div&gt;</a:t>
            </a:r>
          </a:p>
          <a:p>
            <a:pPr algn="l">
              <a:defRPr sz="1800"/>
            </a:pPr>
            <a:r>
              <a:t>     &lt;/div&gt;</a:t>
            </a:r>
          </a:p>
          <a:p>
            <a:pPr algn="l">
              <a:defRPr sz="1800"/>
            </a:pPr>
            <a:r>
              <a:t>     ….(略)....</a:t>
            </a:r>
          </a:p>
          <a:p>
            <a:pPr algn="l">
              <a:defRPr sz="1800"/>
            </a:pPr>
            <a:r>
              <a:t>&lt;/div&gt;</a:t>
            </a:r>
          </a:p>
          <a:p>
            <a:pPr algn="l">
              <a:defRPr sz="1800"/>
            </a:pPr>
          </a:p>
          <a:p>
            <a:pPr algn="l">
              <a:defRPr sz="1800"/>
            </a:pPr>
            <a:r>
              <a:t>{% endblock %}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大標題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449" name="螢幕快照 2015-12-22 10.34.50 PM.png" descr="螢幕快照 2015-12-22 10.34.50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18747" y="1079683"/>
            <a:ext cx="10367306" cy="759423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總複習"/>
          <p:cNvSpPr txBox="1"/>
          <p:nvPr>
            <p:ph type="title"/>
          </p:nvPr>
        </p:nvSpPr>
        <p:spPr>
          <a:xfrm>
            <a:off x="952500" y="114300"/>
            <a:ext cx="11099800" cy="2159000"/>
          </a:xfrm>
          <a:prstGeom prst="rect">
            <a:avLst/>
          </a:prstGeom>
        </p:spPr>
        <p:txBody>
          <a:bodyPr/>
          <a:lstStyle/>
          <a:p>
            <a:pPr/>
            <a:r>
              <a:t>總複習</a:t>
            </a:r>
          </a:p>
        </p:txBody>
      </p:sp>
      <p:pic>
        <p:nvPicPr>
          <p:cNvPr id="452" name="螢幕快照 2015-11-09 12.28.05 AM.png" descr="螢幕快照 2015-11-09 12.28.05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2250383"/>
            <a:ext cx="13004800" cy="7336824"/>
          </a:xfrm>
          <a:prstGeom prst="rect">
            <a:avLst/>
          </a:prstGeom>
          <a:ln w="12700">
            <a:miter lim="400000"/>
          </a:ln>
        </p:spPr>
      </p:pic>
      <p:sp>
        <p:nvSpPr>
          <p:cNvPr id="453" name="urls.py"/>
          <p:cNvSpPr/>
          <p:nvPr/>
        </p:nvSpPr>
        <p:spPr>
          <a:xfrm>
            <a:off x="19049" y="2019299"/>
            <a:ext cx="1028701" cy="469901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pPr/>
            <a:r>
              <a:t>urls.py</a:t>
            </a:r>
          </a:p>
        </p:txBody>
      </p:sp>
      <p:sp>
        <p:nvSpPr>
          <p:cNvPr id="454" name="views.py"/>
          <p:cNvSpPr/>
          <p:nvPr/>
        </p:nvSpPr>
        <p:spPr>
          <a:xfrm>
            <a:off x="6690766" y="2019299"/>
            <a:ext cx="1299668" cy="469901"/>
          </a:xfrm>
          <a:prstGeom prst="rect">
            <a:avLst/>
          </a:prstGeom>
          <a:blipFill>
            <a:blip r:embed="rId4"/>
          </a:blipFill>
          <a:ln w="12700">
            <a:miter lim="400000"/>
          </a:ln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pPr/>
            <a:r>
              <a:t>views.py</a:t>
            </a:r>
          </a:p>
        </p:txBody>
      </p:sp>
      <p:sp>
        <p:nvSpPr>
          <p:cNvPr id="455" name="models.py"/>
          <p:cNvSpPr/>
          <p:nvPr/>
        </p:nvSpPr>
        <p:spPr>
          <a:xfrm>
            <a:off x="-6401" y="5683845"/>
            <a:ext cx="1536802" cy="469901"/>
          </a:xfrm>
          <a:prstGeom prst="rect">
            <a:avLst/>
          </a:prstGeom>
          <a:blipFill>
            <a:blip r:embed="rId5"/>
          </a:blipFill>
          <a:ln w="12700">
            <a:miter lim="400000"/>
          </a:ln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pPr/>
            <a:r>
              <a:t>models.py</a:t>
            </a:r>
          </a:p>
        </p:txBody>
      </p:sp>
      <p:sp>
        <p:nvSpPr>
          <p:cNvPr id="456" name="template"/>
          <p:cNvSpPr/>
          <p:nvPr/>
        </p:nvSpPr>
        <p:spPr>
          <a:xfrm>
            <a:off x="6677914" y="5683845"/>
            <a:ext cx="1299973" cy="469901"/>
          </a:xfrm>
          <a:prstGeom prst="rect">
            <a:avLst/>
          </a:prstGeom>
          <a:blipFill>
            <a:blip r:embed="rId6"/>
          </a:blipFill>
          <a:ln w="12700">
            <a:miter lim="400000"/>
          </a:ln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pPr/>
            <a:r>
              <a:t>template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Demo…"/>
          <p:cNvSpPr txBox="1"/>
          <p:nvPr/>
        </p:nvSpPr>
        <p:spPr>
          <a:xfrm>
            <a:off x="482422" y="716890"/>
            <a:ext cx="12429950" cy="300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b="1">
                <a:latin typeface="Helvetica"/>
                <a:ea typeface="Helvetica"/>
                <a:cs typeface="Helvetica"/>
                <a:sym typeface="Helvetica"/>
              </a:defRPr>
            </a:pPr>
            <a:r>
              <a:t>Demo</a:t>
            </a:r>
          </a:p>
          <a:p>
            <a:pPr algn="l">
              <a:defRPr b="1"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marL="444500" indent="-444500" algn="l">
              <a:buSzPct val="75000"/>
              <a:buChar char="•"/>
            </a:pPr>
            <a:r>
              <a:t>一週新聞 (</a:t>
            </a:r>
            <a:r>
              <a:rPr sz="2700" u="sng">
                <a:hlinkClick r:id="rId2" invalidUrl="" action="" tgtFrame="" tooltip="" history="1" highlightClick="0" endSnd="0"/>
              </a:rPr>
              <a:t>https://github.com/jojotenya/news_dashboard_demo.git</a:t>
            </a:r>
            <a:r>
              <a:t>)</a:t>
            </a:r>
          </a:p>
          <a:p>
            <a:pPr algn="l"/>
          </a:p>
          <a:p>
            <a:pPr marL="444500" indent="-444500" algn="l">
              <a:buSzPct val="75000"/>
              <a:buChar char="•"/>
            </a:pPr>
            <a:r>
              <a:t>即時人臉辨識 (</a:t>
            </a:r>
            <a:r>
              <a:rPr sz="2700" u="sng">
                <a:hlinkClick r:id="rId3" invalidUrl="" action="" tgtFrame="" tooltip="" history="1" highlightClick="0" endSnd="0"/>
              </a:rPr>
              <a:t>https://github.com/jojotenya/realtime_face_detection.git</a:t>
            </a:r>
            <a:r>
              <a:t>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Other Tools:…"/>
          <p:cNvSpPr txBox="1"/>
          <p:nvPr/>
        </p:nvSpPr>
        <p:spPr>
          <a:xfrm>
            <a:off x="632060" y="684108"/>
            <a:ext cx="7278168" cy="419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1">
                <a:latin typeface="Helvetica"/>
                <a:ea typeface="Helvetica"/>
                <a:cs typeface="Helvetica"/>
                <a:sym typeface="Helvetica"/>
              </a:defRPr>
            </a:pPr>
            <a:r>
              <a:t>Other Tools:</a:t>
            </a:r>
          </a:p>
          <a:p>
            <a:pPr algn="l"/>
          </a:p>
          <a:p>
            <a:pPr marL="228600" indent="-228600" algn="l">
              <a:buSzPct val="100000"/>
              <a:buChar char="•"/>
            </a:pPr>
            <a:r>
              <a:t> Python: Dash (五顆星，文件清楚)</a:t>
            </a:r>
          </a:p>
          <a:p>
            <a:pPr marL="228600" indent="-228600" algn="l">
              <a:buSzPct val="100000"/>
              <a:buChar char="•"/>
            </a:pPr>
            <a:r>
              <a:t> Python: Bokeh (less recommend)</a:t>
            </a:r>
          </a:p>
          <a:p>
            <a:pPr marL="228600" indent="-228600" algn="l">
              <a:buSzPct val="100000"/>
              <a:buChar char="•"/>
            </a:pPr>
            <a:r>
              <a:t> Django + D3.js (更多的客製化)</a:t>
            </a:r>
          </a:p>
          <a:p>
            <a:pPr marL="228600" indent="-228600" algn="l">
              <a:buSzPct val="100000"/>
              <a:buChar char="•"/>
            </a:pPr>
            <a:r>
              <a:t> R: shinyapps (五顆星，速度快！)</a:t>
            </a:r>
          </a:p>
          <a:p>
            <a:pPr marL="228600" indent="-228600" algn="l">
              <a:buSzPct val="100000"/>
              <a:buChar char="•"/>
            </a:pPr>
            <a:r>
              <a:t> Tableau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附錄：Foreignkey on_delete參數"/>
          <p:cNvSpPr txBox="1"/>
          <p:nvPr>
            <p:ph type="title" idx="4294967295"/>
          </p:nvPr>
        </p:nvSpPr>
        <p:spPr>
          <a:xfrm>
            <a:off x="-2555713" y="146239"/>
            <a:ext cx="11099801" cy="2159001"/>
          </a:xfrm>
          <a:prstGeom prst="rect">
            <a:avLst/>
          </a:prstGeom>
        </p:spPr>
        <p:txBody>
          <a:bodyPr/>
          <a:lstStyle>
            <a:lvl1pPr>
              <a:defRPr sz="3000"/>
            </a:lvl1pPr>
          </a:lstStyle>
          <a:p>
            <a:pPr/>
            <a:r>
              <a:t>附錄：Foreignkey on_delete參數</a:t>
            </a:r>
          </a:p>
        </p:txBody>
      </p:sp>
      <p:sp>
        <p:nvSpPr>
          <p:cNvPr id="463" name="CASCADE:Cascade deletes. Django emulates the behavior of the SQL constraint            ON DELETE CASCADE and also deletes the object containing the ForeignKey."/>
          <p:cNvSpPr txBox="1"/>
          <p:nvPr/>
        </p:nvSpPr>
        <p:spPr>
          <a:xfrm>
            <a:off x="163182" y="1979197"/>
            <a:ext cx="13055601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444500" indent="-444500" algn="l">
              <a:buSzPct val="75000"/>
              <a:buChar char="•"/>
            </a:pPr>
            <a:r>
              <a:t>CASCADE:</a:t>
            </a:r>
            <a:r>
              <a:rPr sz="2400"/>
              <a:t>Cascade deletes. Django emulates the behavior of the SQL constraint            ON DELETE CASCADE and also deletes the object containing the ForeignKey.</a:t>
            </a:r>
          </a:p>
        </p:txBody>
      </p:sp>
      <p:sp>
        <p:nvSpPr>
          <p:cNvPr id="464" name="PROTECT:Prevent deletion of the referenced object by raising ProtectedError, a        subclass of django.db.IntegrityError."/>
          <p:cNvSpPr txBox="1"/>
          <p:nvPr/>
        </p:nvSpPr>
        <p:spPr>
          <a:xfrm>
            <a:off x="163182" y="3120980"/>
            <a:ext cx="12699900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444500" indent="-444500" algn="l">
              <a:buSzPct val="75000"/>
              <a:buChar char="•"/>
            </a:pPr>
            <a:r>
              <a:t>PROTECT:</a:t>
            </a:r>
            <a:r>
              <a:rPr sz="2400"/>
              <a:t>Prevent deletion of the referenced object by raising ProtectedError, a        subclass of django.db.IntegrityError.</a:t>
            </a:r>
          </a:p>
        </p:txBody>
      </p:sp>
      <p:sp>
        <p:nvSpPr>
          <p:cNvPr id="465" name="SET_NULL:Set the ForeignKey null; this is only possible if null is True."/>
          <p:cNvSpPr txBox="1"/>
          <p:nvPr/>
        </p:nvSpPr>
        <p:spPr>
          <a:xfrm>
            <a:off x="163182" y="4282959"/>
            <a:ext cx="10722357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444500" indent="-444500" algn="l">
              <a:buSzPct val="75000"/>
              <a:buChar char="•"/>
            </a:pPr>
            <a:r>
              <a:t>SET_NULL:</a:t>
            </a:r>
            <a:r>
              <a:rPr sz="2400"/>
              <a:t>Set the ForeignKey null; this is only possible if null is True.</a:t>
            </a:r>
          </a:p>
        </p:txBody>
      </p:sp>
      <p:sp>
        <p:nvSpPr>
          <p:cNvPr id="466" name="SET_DEFAULT:Set the ForeignKey to its default value; a default for the ForeignKey must be set."/>
          <p:cNvSpPr txBox="1"/>
          <p:nvPr/>
        </p:nvSpPr>
        <p:spPr>
          <a:xfrm>
            <a:off x="163182" y="5152838"/>
            <a:ext cx="12787987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444500" indent="-444500" algn="l">
              <a:buSzPct val="75000"/>
              <a:buChar char="•"/>
            </a:pPr>
            <a:r>
              <a:t>SET_DEFAULT:</a:t>
            </a:r>
            <a:r>
              <a:rPr sz="2400"/>
              <a:t>Set the ForeignKey to its default value; a default for the ForeignKey must be set.</a:t>
            </a:r>
          </a:p>
        </p:txBody>
      </p:sp>
      <p:sp>
        <p:nvSpPr>
          <p:cNvPr id="467" name="SET():Set the ForeignKey to the value passed to SET(), or if a callable is passed in, the result of calling it. In most cases, passing a callable will be necessary to avoid executing queries at the time your models.py is imported"/>
          <p:cNvSpPr txBox="1"/>
          <p:nvPr/>
        </p:nvSpPr>
        <p:spPr>
          <a:xfrm>
            <a:off x="163182" y="6364506"/>
            <a:ext cx="12809018" cy="1384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444500" indent="-444500" algn="l">
              <a:buSzPct val="75000"/>
              <a:buChar char="•"/>
            </a:pPr>
            <a:r>
              <a:t>SET():</a:t>
            </a:r>
            <a:r>
              <a:rPr sz="2400"/>
              <a:t>Set the ForeignKey to the value passed to SET(), or if a callable is passed in, the result of calling it. In most cases, passing a callable will be necessary to avoid executing queries at the time your models.py is imported</a:t>
            </a:r>
          </a:p>
        </p:txBody>
      </p:sp>
      <p:sp>
        <p:nvSpPr>
          <p:cNvPr id="468" name="DO_NOTHING:Take no action. If your database backend enforces referential integrity, this will cause an IntegrityError unless you manually add an SQL ON DELETE constraint to the database field."/>
          <p:cNvSpPr txBox="1"/>
          <p:nvPr/>
        </p:nvSpPr>
        <p:spPr>
          <a:xfrm>
            <a:off x="163182" y="7944476"/>
            <a:ext cx="13055601" cy="1384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444500" indent="-444500" algn="l">
              <a:buSzPct val="75000"/>
              <a:buChar char="•"/>
            </a:pPr>
            <a:r>
              <a:t>DO_NOTHING:</a:t>
            </a:r>
            <a:r>
              <a:rPr sz="2400"/>
              <a:t>Take no action. If your database backend enforces referential integrity, this will cause an IntegrityError unless you manually add an SQL ON DELETE constraint to the database field.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" name="影像"/>
          <p:cNvGrpSpPr/>
          <p:nvPr/>
        </p:nvGrpSpPr>
        <p:grpSpPr>
          <a:xfrm>
            <a:off x="4074295" y="1256587"/>
            <a:ext cx="4856210" cy="7240426"/>
            <a:chOff x="0" y="0"/>
            <a:chExt cx="4856209" cy="7240424"/>
          </a:xfrm>
        </p:grpSpPr>
        <p:pic>
          <p:nvPicPr>
            <p:cNvPr id="146" name="影像" descr="影像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0" r="0" b="0"/>
            <a:stretch>
              <a:fillRect/>
            </a:stretch>
          </p:blipFill>
          <p:spPr>
            <a:xfrm>
              <a:off x="127000" y="88900"/>
              <a:ext cx="4602210" cy="6910225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45" name="影像" descr="影像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4856210" cy="7240425"/>
            </a:xfrm>
            <a:prstGeom prst="rect">
              <a:avLst/>
            </a:prstGeom>
            <a:effectLst/>
          </p:spPr>
        </p:pic>
      </p:grpSp>
      <p:sp>
        <p:nvSpPr>
          <p:cNvPr id="148" name="Spaghetti Code"/>
          <p:cNvSpPr txBox="1"/>
          <p:nvPr/>
        </p:nvSpPr>
        <p:spPr>
          <a:xfrm>
            <a:off x="353446" y="4552950"/>
            <a:ext cx="3467175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Spaghetti Code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Queryset-Methods Cheat Sheet"/>
          <p:cNvSpPr txBox="1"/>
          <p:nvPr/>
        </p:nvSpPr>
        <p:spPr>
          <a:xfrm>
            <a:off x="-1028700" y="2413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3000"/>
            </a:lvl1pPr>
          </a:lstStyle>
          <a:p>
            <a:pPr/>
            <a:r>
              <a:t>Queryset-Methods Cheat Sheet</a:t>
            </a:r>
          </a:p>
        </p:txBody>
      </p:sp>
      <p:graphicFrame>
        <p:nvGraphicFramePr>
          <p:cNvPr id="471" name="表格"/>
          <p:cNvGraphicFramePr/>
          <p:nvPr/>
        </p:nvGraphicFramePr>
        <p:xfrm>
          <a:off x="1305983" y="2018448"/>
          <a:ext cx="10464801" cy="5715001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{2708684C-4D16-4618-839F-0558EEFCDFE6}</a:tableStyleId>
              </a:tblPr>
              <a:tblGrid>
                <a:gridCol w="3488266"/>
                <a:gridCol w="3416300"/>
                <a:gridCol w="3488266"/>
              </a:tblGrid>
              <a:tr h="566853">
                <a:tc>
                  <a:txBody>
                    <a:bodyPr/>
                    <a:lstStyle/>
                    <a:p>
                      <a:pPr defTabSz="914400"/>
                      <a:r>
                        <a:rPr b="1" sz="2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Methods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T w="12700"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b="1" sz="2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說明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b="1" sz="2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example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</a:tcPr>
                </a:tc>
              </a:tr>
              <a:tr h="673100"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get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取一特定的記錄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t>Post.objects.get(id=1)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</a:tcPr>
                </a:tc>
              </a:tr>
              <a:tr h="584200"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create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新增記錄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t>Post.objects.create(author=me, title='test', text='test')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</a:tcPr>
                </a:tc>
              </a:tr>
              <a:tr h="584200"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update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更新記錄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t>Post.objects.filter(id=1).update(title='test')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</a:tcPr>
                </a:tc>
              </a:tr>
              <a:tr h="952500"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get_or_create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900"/>
                        <a:t>檢查是否存在，存在則取值，不存在則新增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t>created = Person.objects.get_or_create(first_name='John')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</a:tcPr>
                </a:tc>
              </a:tr>
              <a:tr h="952500"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update_or_create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900"/>
                        <a:t>檢查是否存在，存在則更新，不存在則新增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t>created = Person.objects.update_or_create(first_name='John')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</a:tcPr>
                </a:tc>
              </a:tr>
              <a:tr h="584200"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delete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刪除記錄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t>Post.objects.filter(id=1).delete()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</a:tcPr>
                </a:tc>
              </a:tr>
              <a:tr h="952500"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first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取第一個值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t>p = Post.objects.order_by( 'pub_date').first()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</a:tcPr>
                </a:tc>
              </a:tr>
              <a:tr h="952500"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last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取最後一個值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t>p = Post.objects.order_by( 'pub_date').last()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</a:tcPr>
                </a:tc>
              </a:tr>
              <a:tr h="666750"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count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計算符合的個數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t>Post.objects.filter(title__contains='Django').count()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B w="12700">
                      <a:miter lim="400000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Queryset-Field lookups Cheat Sheet"/>
          <p:cNvSpPr txBox="1"/>
          <p:nvPr>
            <p:ph type="title"/>
          </p:nvPr>
        </p:nvSpPr>
        <p:spPr>
          <a:xfrm>
            <a:off x="88900" y="-723900"/>
            <a:ext cx="11099800" cy="2159000"/>
          </a:xfrm>
          <a:prstGeom prst="rect">
            <a:avLst/>
          </a:prstGeom>
        </p:spPr>
        <p:txBody>
          <a:bodyPr/>
          <a:lstStyle>
            <a:lvl1pPr>
              <a:defRPr sz="3000"/>
            </a:lvl1pPr>
          </a:lstStyle>
          <a:p>
            <a:pPr/>
            <a:r>
              <a:t>Queryset-Field lookups Cheat Sheet</a:t>
            </a:r>
          </a:p>
        </p:txBody>
      </p:sp>
      <p:graphicFrame>
        <p:nvGraphicFramePr>
          <p:cNvPr id="474" name="表格"/>
          <p:cNvGraphicFramePr/>
          <p:nvPr/>
        </p:nvGraphicFramePr>
        <p:xfrm>
          <a:off x="2012950" y="749300"/>
          <a:ext cx="10464800" cy="5715000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{2708684C-4D16-4618-839F-0558EEFCDFE6}</a:tableStyleId>
              </a:tblPr>
              <a:tblGrid>
                <a:gridCol w="1587500"/>
                <a:gridCol w="3670300"/>
                <a:gridCol w="3721100"/>
              </a:tblGrid>
              <a:tr h="635000">
                <a:tc>
                  <a:txBody>
                    <a:bodyPr/>
                    <a:lstStyle/>
                    <a:p>
                      <a:pPr defTabSz="914400"/>
                      <a:r>
                        <a:rPr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Field lookups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T w="12700"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說明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example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</a:tcPr>
                </a:tc>
              </a:tr>
              <a:tr h="635000">
                <a:tc>
                  <a:txBody>
                    <a:bodyPr/>
                    <a:lstStyle/>
                    <a:p>
                      <a:pPr defTabSz="914400"/>
                      <a:r>
                        <a:t>exact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t>與指定內容完全相等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t>Post.objects.get(</a:t>
                      </a:r>
                      <a:r>
                        <a:rPr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id__exact</a:t>
                      </a:r>
                      <a:r>
                        <a:t>=14)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</a:tcPr>
                </a:tc>
              </a:tr>
              <a:tr h="635000">
                <a:tc>
                  <a:txBody>
                    <a:bodyPr/>
                    <a:lstStyle/>
                    <a:p>
                      <a:pPr defTabSz="914400"/>
                      <a:r>
                        <a:t>iexact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t>與指定內容相等但不分大小寫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t>Post.objects.get(</a:t>
                      </a:r>
                      <a:r>
                        <a:rPr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title__iexact</a:t>
                      </a:r>
                      <a:r>
                        <a:t>='My first blog')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</a:tcPr>
                </a:tc>
              </a:tr>
              <a:tr h="635000">
                <a:tc>
                  <a:txBody>
                    <a:bodyPr/>
                    <a:lstStyle/>
                    <a:p>
                      <a:pPr defTabSz="914400"/>
                      <a:r>
                        <a:t>contains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t>包含指定的值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t>Post.objects.get(</a:t>
                      </a:r>
                      <a:r>
                        <a:rPr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title__contains</a:t>
                      </a:r>
                      <a:r>
                        <a:t>='Django')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</a:tcPr>
                </a:tc>
              </a:tr>
              <a:tr h="635000">
                <a:tc>
                  <a:txBody>
                    <a:bodyPr/>
                    <a:lstStyle/>
                    <a:p>
                      <a:pPr defTabSz="914400"/>
                      <a:r>
                        <a:t>icontains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t>同上但不分大小寫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t>Post.objects.get(</a:t>
                      </a:r>
                      <a:r>
                        <a:rPr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title__icontains</a:t>
                      </a:r>
                      <a:r>
                        <a:t>='django')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</a:tcPr>
                </a:tc>
              </a:tr>
              <a:tr h="635000">
                <a:tc>
                  <a:txBody>
                    <a:bodyPr/>
                    <a:lstStyle/>
                    <a:p>
                      <a:pPr defTabSz="914400"/>
                      <a:r>
                        <a:t>in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t>在指定的list當中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t>Post.objects.filter(</a:t>
                      </a:r>
                      <a:r>
                        <a:rPr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id__in</a:t>
                      </a:r>
                      <a:r>
                        <a:t>=[1, 3, 4])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</a:tcPr>
                </a:tc>
              </a:tr>
              <a:tr h="635000">
                <a:tc>
                  <a:txBody>
                    <a:bodyPr/>
                    <a:lstStyle/>
                    <a:p>
                      <a:pPr defTabSz="914400"/>
                      <a:r>
                        <a:t>gt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t>大於指定的內容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t>Post.objects.filter(</a:t>
                      </a:r>
                      <a:r>
                        <a:rPr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id__gt</a:t>
                      </a:r>
                      <a:r>
                        <a:t>=4)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</a:tcPr>
                </a:tc>
              </a:tr>
              <a:tr h="635000">
                <a:tc>
                  <a:txBody>
                    <a:bodyPr/>
                    <a:lstStyle/>
                    <a:p>
                      <a:pPr defTabSz="914400"/>
                      <a:r>
                        <a:t>gte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t>大於等於指定的內容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t>Post.objects.filter(</a:t>
                      </a:r>
                      <a:r>
                        <a:rPr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id__gte</a:t>
                      </a:r>
                      <a:r>
                        <a:t>=4)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</a:tcPr>
                </a:tc>
              </a:tr>
              <a:tr h="635000">
                <a:tc>
                  <a:txBody>
                    <a:bodyPr/>
                    <a:lstStyle/>
                    <a:p>
                      <a:pPr defTabSz="914400"/>
                      <a:r>
                        <a:t>lt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t>小於指定的內容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t>Post.objects.filter(</a:t>
                      </a:r>
                      <a:r>
                        <a:rPr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id__lt</a:t>
                      </a:r>
                      <a:r>
                        <a:t>=4)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</a:tcPr>
                </a:tc>
              </a:tr>
              <a:tr h="635000">
                <a:tc>
                  <a:txBody>
                    <a:bodyPr/>
                    <a:lstStyle/>
                    <a:p>
                      <a:pPr defTabSz="914400"/>
                      <a:r>
                        <a:t>lte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t>小於等於指定的內容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t>Post.objects.filter(</a:t>
                      </a:r>
                      <a:r>
                        <a:rPr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id__lte</a:t>
                      </a:r>
                      <a:r>
                        <a:t>=4)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</a:tcPr>
                </a:tc>
              </a:tr>
              <a:tr h="635000">
                <a:tc>
                  <a:txBody>
                    <a:bodyPr/>
                    <a:lstStyle/>
                    <a:p>
                      <a:pPr defTabSz="914400"/>
                      <a:r>
                        <a:t>startswith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t>以指定的字串作為開頭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t>Post.objects.filter(</a:t>
                      </a:r>
                      <a:r>
                        <a:rPr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title__startswith</a:t>
                      </a:r>
                      <a:r>
                        <a:t>='django')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</a:tcPr>
                </a:tc>
              </a:tr>
              <a:tr h="635000">
                <a:tc>
                  <a:txBody>
                    <a:bodyPr/>
                    <a:lstStyle/>
                    <a:p>
                      <a:pPr defTabSz="914400"/>
                      <a:r>
                        <a:t>endswith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t>以指定的字串做結尾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t>Post.objects.filter(</a:t>
                      </a:r>
                      <a:r>
                        <a:rPr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title__endswith</a:t>
                      </a:r>
                      <a:r>
                        <a:t>='django')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</a:tcPr>
                </a:tc>
              </a:tr>
              <a:tr h="635000">
                <a:tc>
                  <a:txBody>
                    <a:bodyPr/>
                    <a:lstStyle/>
                    <a:p>
                      <a:pPr defTabSz="914400"/>
                      <a:r>
                        <a:t>isnull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t>SELECT ... WHERE … IS NULL;
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700"/>
                      </a:pPr>
                      <a:r>
                        <a:t>Post.objects.filter(</a:t>
                      </a:r>
                      <a:r>
                        <a:rPr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publish_date__isnull</a:t>
                      </a:r>
                      <a:r>
                        <a:t>=True)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</a:tcPr>
                </a:tc>
              </a:tr>
              <a:tr h="635000">
                <a:tc>
                  <a:txBody>
                    <a:bodyPr/>
                    <a:lstStyle/>
                    <a:p>
                      <a:pPr defTabSz="914400"/>
                      <a:r>
                        <a:t>regex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t>用正則表達式來查找內容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700"/>
                      </a:pPr>
                      <a:r>
                        <a:t>Post.objects.get(</a:t>
                      </a:r>
                      <a:r>
                        <a:rPr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title__regex</a:t>
                      </a:r>
                      <a:r>
                        <a:t>=r'^(An?|The) +')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B w="12700">
                      <a:miter lim="400000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附錄：Queryset-Create &amp; Update"/>
          <p:cNvSpPr txBox="1"/>
          <p:nvPr/>
        </p:nvSpPr>
        <p:spPr>
          <a:xfrm>
            <a:off x="-1879600" y="2921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3000"/>
            </a:lvl1pPr>
          </a:lstStyle>
          <a:p>
            <a:pPr/>
            <a:r>
              <a:t>附錄：Queryset-Create &amp; Update</a:t>
            </a:r>
          </a:p>
        </p:txBody>
      </p:sp>
      <p:graphicFrame>
        <p:nvGraphicFramePr>
          <p:cNvPr id="477" name="表格"/>
          <p:cNvGraphicFramePr/>
          <p:nvPr/>
        </p:nvGraphicFramePr>
        <p:xfrm>
          <a:off x="898525" y="2019300"/>
          <a:ext cx="10877550" cy="6064250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{2708684C-4D16-4618-839F-0558EEFCDFE6}</a:tableStyleId>
              </a:tblPr>
              <a:tblGrid>
                <a:gridCol w="1676795"/>
                <a:gridCol w="4733455"/>
                <a:gridCol w="4797499"/>
              </a:tblGrid>
              <a:tr h="1905000"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T w="12700"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方法一、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方法二、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</a:tcPr>
                </a:tc>
              </a:tr>
              <a:tr h="2082800"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Create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2600"/>
                        <a:t>Post.objects.create(author=me, title='test', text='test')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2600"/>
                        <a:t>p = Post()
p.author = me
p.title =‘test'
p.text = ‘test'
p.save()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</a:tcPr>
                </a:tc>
              </a:tr>
              <a:tr h="2076450"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Update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2600"/>
                        <a:t>Post.objects.filter(id=1).update(title='test')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2600"/>
                        <a:t>p = Post.objects.filter(id=1)
p.author = me
p.title =‘test'
p.text = ‘test'
p.save()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B w="12700">
                      <a:miter lim="400000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附錄：Model小補充"/>
          <p:cNvSpPr txBox="1"/>
          <p:nvPr>
            <p:ph type="title" idx="4294967295"/>
          </p:nvPr>
        </p:nvSpPr>
        <p:spPr>
          <a:xfrm>
            <a:off x="-2924715" y="482600"/>
            <a:ext cx="11099801" cy="2159000"/>
          </a:xfrm>
          <a:prstGeom prst="rect">
            <a:avLst/>
          </a:prstGeom>
        </p:spPr>
        <p:txBody>
          <a:bodyPr/>
          <a:lstStyle>
            <a:lvl1pPr>
              <a:defRPr sz="3000"/>
            </a:lvl1pPr>
          </a:lstStyle>
          <a:p>
            <a:pPr/>
            <a:r>
              <a:t>附錄：Model小補充</a:t>
            </a:r>
          </a:p>
        </p:txBody>
      </p:sp>
      <p:sp>
        <p:nvSpPr>
          <p:cNvPr id="480" name="__str__方法決定呼叫物件時的代表名稱："/>
          <p:cNvSpPr txBox="1"/>
          <p:nvPr/>
        </p:nvSpPr>
        <p:spPr>
          <a:xfrm>
            <a:off x="920318" y="3397249"/>
            <a:ext cx="5404524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300"/>
            </a:lvl1pPr>
          </a:lstStyle>
          <a:p>
            <a:pPr/>
            <a:r>
              <a:t>__str__方法決定呼叫物件時的代表名稱：</a:t>
            </a:r>
          </a:p>
        </p:txBody>
      </p:sp>
      <p:sp>
        <p:nvSpPr>
          <p:cNvPr id="481" name="python manage.py shell…"/>
          <p:cNvSpPr txBox="1"/>
          <p:nvPr/>
        </p:nvSpPr>
        <p:spPr>
          <a:xfrm>
            <a:off x="7527163" y="2901950"/>
            <a:ext cx="4129799" cy="193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1" sz="2300">
                <a:latin typeface="Helvetica"/>
                <a:ea typeface="Helvetica"/>
                <a:cs typeface="Helvetica"/>
                <a:sym typeface="Helvetica"/>
              </a:defRPr>
            </a:pPr>
            <a:r>
              <a:t>python manage.py shell</a:t>
            </a:r>
          </a:p>
          <a:p>
            <a:pPr algn="l">
              <a:defRPr b="1" sz="2300"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algn="l">
              <a:defRPr sz="2300"/>
            </a:pPr>
            <a:r>
              <a:t>&gt;&gt;&gt;p = Post.objects.get(id=1)</a:t>
            </a:r>
          </a:p>
          <a:p>
            <a:pPr algn="l">
              <a:defRPr sz="2300"/>
            </a:pPr>
            <a:r>
              <a:t>&gt;&gt;&gt;print p</a:t>
            </a:r>
          </a:p>
          <a:p>
            <a:pPr algn="l">
              <a:defRPr sz="2300"/>
            </a:pPr>
            <a:r>
              <a:t> Django首發!</a:t>
            </a:r>
          </a:p>
        </p:txBody>
      </p:sp>
      <p:sp>
        <p:nvSpPr>
          <p:cNvPr id="482" name="models.py…"/>
          <p:cNvSpPr/>
          <p:nvPr/>
        </p:nvSpPr>
        <p:spPr>
          <a:xfrm>
            <a:off x="965968" y="3962397"/>
            <a:ext cx="4464254" cy="3302006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1" sz="2300">
                <a:latin typeface="Helvetica"/>
                <a:ea typeface="Helvetica"/>
                <a:cs typeface="Helvetica"/>
                <a:sym typeface="Helvetica"/>
              </a:defRPr>
            </a:pPr>
            <a:r>
              <a:t>models.py</a:t>
            </a:r>
          </a:p>
          <a:p>
            <a:pPr algn="l">
              <a:defRPr sz="2300"/>
            </a:pPr>
          </a:p>
          <a:p>
            <a:pPr algn="l">
              <a:defRPr sz="2300"/>
            </a:pPr>
            <a:r>
              <a:t>from django.db import models</a:t>
            </a:r>
          </a:p>
          <a:p>
            <a:pPr algn="l">
              <a:defRPr sz="2300"/>
            </a:pPr>
            <a:r>
              <a:t>from django.utils import timezone</a:t>
            </a:r>
          </a:p>
          <a:p>
            <a:pPr algn="l">
              <a:defRPr sz="2300"/>
            </a:pPr>
          </a:p>
          <a:p>
            <a:pPr algn="l">
              <a:defRPr sz="2300"/>
            </a:pPr>
            <a:r>
              <a:t>class Post(models.Model):</a:t>
            </a:r>
          </a:p>
          <a:p>
            <a:pPr>
              <a:defRPr sz="2300"/>
            </a:pPr>
            <a:r>
              <a:t>…</a:t>
            </a:r>
          </a:p>
          <a:p>
            <a:pPr algn="l">
              <a:defRPr sz="2300"/>
            </a:pPr>
            <a:r>
              <a:t>    def __str__(self):</a:t>
            </a:r>
          </a:p>
          <a:p>
            <a:pPr algn="l">
              <a:defRPr sz="2300"/>
            </a:pPr>
            <a:r>
              <a:t>        return 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self.title</a:t>
            </a:r>
          </a:p>
        </p:txBody>
      </p:sp>
      <p:pic>
        <p:nvPicPr>
          <p:cNvPr id="483" name="螢幕快照 2015-11-08 11.28.28 PM.png" descr="螢幕快照 2015-11-08 11.28.28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38499" y="6446269"/>
            <a:ext cx="4915177" cy="2108423"/>
          </a:xfrm>
          <a:prstGeom prst="rect">
            <a:avLst/>
          </a:prstGeom>
          <a:ln w="12700">
            <a:miter lim="400000"/>
          </a:ln>
        </p:spPr>
      </p:pic>
      <p:sp>
        <p:nvSpPr>
          <p:cNvPr id="484" name="127.0.0.1/admin/blog/post/"/>
          <p:cNvSpPr txBox="1"/>
          <p:nvPr/>
        </p:nvSpPr>
        <p:spPr>
          <a:xfrm>
            <a:off x="7506441" y="5690109"/>
            <a:ext cx="375028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23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127.0.0.1/admin/blog/post/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附錄：已經有資料在資料庫怎麼辦"/>
          <p:cNvSpPr txBox="1"/>
          <p:nvPr>
            <p:ph type="title" idx="4294967295"/>
          </p:nvPr>
        </p:nvSpPr>
        <p:spPr>
          <a:xfrm>
            <a:off x="-1083215" y="419100"/>
            <a:ext cx="11099801" cy="2159000"/>
          </a:xfrm>
          <a:prstGeom prst="rect">
            <a:avLst/>
          </a:prstGeom>
        </p:spPr>
        <p:txBody>
          <a:bodyPr/>
          <a:lstStyle>
            <a:lvl1pPr>
              <a:defRPr sz="3000"/>
            </a:lvl1pPr>
          </a:lstStyle>
          <a:p>
            <a:pPr/>
            <a:r>
              <a:t>附錄：已經有資料在資料庫怎麼辦</a:t>
            </a:r>
          </a:p>
        </p:txBody>
      </p:sp>
      <p:sp>
        <p:nvSpPr>
          <p:cNvPr id="487" name="執行 python manage.py inspectdb 觀看目前綁定的資料庫的結構"/>
          <p:cNvSpPr txBox="1"/>
          <p:nvPr/>
        </p:nvSpPr>
        <p:spPr>
          <a:xfrm>
            <a:off x="1567901" y="2978148"/>
            <a:ext cx="8699400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300"/>
            </a:pPr>
            <a:r>
              <a:t>執行 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python manage.py inspectdb</a:t>
            </a:r>
            <a:r>
              <a:t> 觀看目前綁定的資料庫的結構</a:t>
            </a:r>
          </a:p>
        </p:txBody>
      </p:sp>
      <p:sp>
        <p:nvSpPr>
          <p:cNvPr id="488" name="myproject/"/>
          <p:cNvSpPr txBox="1"/>
          <p:nvPr/>
        </p:nvSpPr>
        <p:spPr>
          <a:xfrm>
            <a:off x="1572822" y="2511424"/>
            <a:ext cx="177261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283986" indent="-283986" algn="l">
              <a:buSzPct val="75000"/>
              <a:buChar char="•"/>
              <a:defRPr sz="2300"/>
            </a:lvl1pPr>
          </a:lstStyle>
          <a:p>
            <a:pPr/>
            <a:r>
              <a:t>myproject/</a:t>
            </a:r>
          </a:p>
        </p:txBody>
      </p:sp>
      <p:pic>
        <p:nvPicPr>
          <p:cNvPr id="489" name="螢幕快照 2015-11-09 8.19.59 PM.png" descr="螢幕快照 2015-11-09 8.19.59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92749" y="3598092"/>
            <a:ext cx="4417556" cy="2904308"/>
          </a:xfrm>
          <a:prstGeom prst="rect">
            <a:avLst/>
          </a:prstGeom>
          <a:ln w="12700">
            <a:miter lim="400000"/>
          </a:ln>
        </p:spPr>
      </p:pic>
      <p:sp>
        <p:nvSpPr>
          <p:cNvPr id="490" name="執行 python manage.py inspectdb  &gt; models.py 將結果存入models.py…"/>
          <p:cNvSpPr txBox="1"/>
          <p:nvPr/>
        </p:nvSpPr>
        <p:spPr>
          <a:xfrm>
            <a:off x="1529801" y="6995343"/>
            <a:ext cx="9813195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1" algn="l">
              <a:defRPr sz="2300"/>
            </a:pPr>
            <a:r>
              <a:t>執行 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python manage.py inspectdb</a:t>
            </a:r>
            <a:r>
              <a:t> 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 &gt; models.py</a:t>
            </a:r>
            <a:r>
              <a:t> 將結果存入models.py</a:t>
            </a:r>
          </a:p>
          <a:p>
            <a:pPr algn="l">
              <a:defRPr sz="2300"/>
            </a:pPr>
            <a:r>
              <a:t>執行 python manage.py migrate 完成同步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附錄：連接各種資料庫"/>
          <p:cNvSpPr txBox="1"/>
          <p:nvPr>
            <p:ph type="title"/>
          </p:nvPr>
        </p:nvSpPr>
        <p:spPr>
          <a:xfrm>
            <a:off x="-2683415" y="-577850"/>
            <a:ext cx="11099801" cy="2159001"/>
          </a:xfrm>
          <a:prstGeom prst="rect">
            <a:avLst/>
          </a:prstGeom>
        </p:spPr>
        <p:txBody>
          <a:bodyPr/>
          <a:lstStyle>
            <a:lvl1pPr>
              <a:defRPr sz="3000"/>
            </a:lvl1pPr>
          </a:lstStyle>
          <a:p>
            <a:pPr/>
            <a:r>
              <a:t>附錄：連接各種資料庫</a:t>
            </a:r>
          </a:p>
        </p:txBody>
      </p:sp>
      <p:sp>
        <p:nvSpPr>
          <p:cNvPr id="493" name="DATABASES = {…"/>
          <p:cNvSpPr/>
          <p:nvPr/>
        </p:nvSpPr>
        <p:spPr>
          <a:xfrm>
            <a:off x="5617273" y="5099049"/>
            <a:ext cx="6194451" cy="3784601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400"/>
            </a:pPr>
            <a:r>
              <a:t>DATABASES = {</a:t>
            </a:r>
          </a:p>
          <a:p>
            <a:pPr algn="l">
              <a:defRPr sz="2400"/>
            </a:pPr>
            <a:r>
              <a:t>    'default': {</a:t>
            </a:r>
          </a:p>
          <a:p>
            <a:pPr algn="l">
              <a:defRPr sz="2400"/>
            </a:pPr>
            <a:r>
              <a:t>        'ENGINE': 'django.db.backends.mysql',</a:t>
            </a:r>
          </a:p>
          <a:p>
            <a:pPr algn="l">
              <a:defRPr sz="2400"/>
            </a:pPr>
            <a:r>
              <a:t>        'NAME': 'dbname',</a:t>
            </a:r>
          </a:p>
          <a:p>
            <a:pPr algn="l">
              <a:defRPr sz="2400"/>
            </a:pPr>
            <a:r>
              <a:t>        'USER': 'root',</a:t>
            </a:r>
          </a:p>
          <a:p>
            <a:pPr algn="l">
              <a:defRPr sz="2400"/>
            </a:pPr>
            <a:r>
              <a:t>        'PASSWORD': '',</a:t>
            </a:r>
          </a:p>
          <a:p>
            <a:pPr algn="l">
              <a:defRPr sz="2400"/>
            </a:pPr>
            <a:r>
              <a:t>        'HOST': 'localhost',</a:t>
            </a:r>
          </a:p>
          <a:p>
            <a:pPr algn="l">
              <a:defRPr sz="2400"/>
            </a:pPr>
            <a:r>
              <a:t>        'PORT': '3306',</a:t>
            </a:r>
          </a:p>
          <a:p>
            <a:pPr algn="l">
              <a:defRPr sz="2400"/>
            </a:pPr>
            <a:r>
              <a:t>    }</a:t>
            </a:r>
          </a:p>
          <a:p>
            <a:pPr algn="l">
              <a:defRPr sz="2400"/>
            </a:pPr>
            <a:r>
              <a:t>}</a:t>
            </a:r>
          </a:p>
        </p:txBody>
      </p:sp>
      <p:sp>
        <p:nvSpPr>
          <p:cNvPr id="494" name="DATABASES = {…"/>
          <p:cNvSpPr/>
          <p:nvPr/>
        </p:nvSpPr>
        <p:spPr>
          <a:xfrm>
            <a:off x="901763" y="5099049"/>
            <a:ext cx="4501287" cy="3784601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400"/>
            </a:pPr>
            <a:r>
              <a:t>DATABASES = {</a:t>
            </a:r>
          </a:p>
          <a:p>
            <a:pPr algn="l">
              <a:defRPr sz="2400"/>
            </a:pPr>
            <a:r>
              <a:t>    'default': {</a:t>
            </a:r>
          </a:p>
          <a:p>
            <a:pPr algn="l">
              <a:defRPr sz="2400"/>
            </a:pPr>
            <a:r>
              <a:t>        'ENGINE': 'sqlserver_ado',</a:t>
            </a:r>
          </a:p>
          <a:p>
            <a:pPr algn="l">
              <a:defRPr sz="2400"/>
            </a:pPr>
            <a:r>
              <a:t>        'NAME': 'dbname',</a:t>
            </a:r>
          </a:p>
          <a:p>
            <a:pPr algn="l">
              <a:defRPr sz="2400"/>
            </a:pPr>
            <a:r>
              <a:t>        'USER': 'root',</a:t>
            </a:r>
          </a:p>
          <a:p>
            <a:pPr algn="l">
              <a:defRPr sz="2400"/>
            </a:pPr>
            <a:r>
              <a:t>        'PASSWORD': '',</a:t>
            </a:r>
          </a:p>
          <a:p>
            <a:pPr algn="l">
              <a:defRPr sz="2400"/>
            </a:pPr>
            <a:r>
              <a:t>        'HOST': 'dbserver\\ss2008',</a:t>
            </a:r>
          </a:p>
          <a:p>
            <a:pPr algn="l">
              <a:defRPr sz="2400"/>
            </a:pPr>
            <a:r>
              <a:t>        'PORT': '',</a:t>
            </a:r>
          </a:p>
          <a:p>
            <a:pPr algn="l">
              <a:defRPr sz="2400"/>
            </a:pPr>
            <a:r>
              <a:t>    }</a:t>
            </a:r>
          </a:p>
          <a:p>
            <a:pPr algn="l">
              <a:defRPr sz="2400"/>
            </a:pPr>
            <a:r>
              <a:t>}</a:t>
            </a:r>
          </a:p>
        </p:txBody>
      </p:sp>
      <p:sp>
        <p:nvSpPr>
          <p:cNvPr id="495" name="DATABASES = {…"/>
          <p:cNvSpPr/>
          <p:nvPr/>
        </p:nvSpPr>
        <p:spPr>
          <a:xfrm>
            <a:off x="910856" y="1644650"/>
            <a:ext cx="7326669" cy="3276601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100"/>
            </a:pPr>
            <a:r>
              <a:t>DATABASES = {</a:t>
            </a:r>
          </a:p>
          <a:p>
            <a:pPr algn="l">
              <a:defRPr sz="2100"/>
            </a:pPr>
            <a:r>
              <a:t>    'default': {</a:t>
            </a:r>
          </a:p>
          <a:p>
            <a:pPr algn="l">
              <a:defRPr sz="2100"/>
            </a:pPr>
            <a:r>
              <a:t>        'ENGINE': ‘django.db.backends.postgresql_psycopg2',</a:t>
            </a:r>
          </a:p>
          <a:p>
            <a:pPr algn="l">
              <a:defRPr sz="2100"/>
            </a:pPr>
            <a:r>
              <a:t>        'NAME': 'dbname',                    </a:t>
            </a:r>
          </a:p>
          <a:p>
            <a:pPr algn="l">
              <a:defRPr sz="2100"/>
            </a:pPr>
            <a:r>
              <a:t>        'USER': 'root',                      </a:t>
            </a:r>
          </a:p>
          <a:p>
            <a:pPr algn="l">
              <a:defRPr sz="2100"/>
            </a:pPr>
            <a:r>
              <a:t>        'PASSWORD': '',      </a:t>
            </a:r>
          </a:p>
          <a:p>
            <a:pPr algn="l">
              <a:defRPr sz="2100"/>
            </a:pPr>
            <a:r>
              <a:t>        'HOST': '',                    </a:t>
            </a:r>
          </a:p>
          <a:p>
            <a:pPr algn="l">
              <a:defRPr sz="2100"/>
            </a:pPr>
            <a:r>
              <a:t>        'PORT': '',                     </a:t>
            </a:r>
          </a:p>
          <a:p>
            <a:pPr algn="l">
              <a:defRPr sz="2100"/>
            </a:pPr>
            <a:r>
              <a:t>    }</a:t>
            </a:r>
          </a:p>
          <a:p>
            <a:pPr algn="l">
              <a:defRPr sz="2100"/>
            </a:pPr>
            <a:r>
              <a:t>}</a:t>
            </a:r>
          </a:p>
        </p:txBody>
      </p:sp>
      <p:sp>
        <p:nvSpPr>
          <p:cNvPr id="496" name="myproject/project/settings.py"/>
          <p:cNvSpPr txBox="1"/>
          <p:nvPr/>
        </p:nvSpPr>
        <p:spPr>
          <a:xfrm>
            <a:off x="887361" y="1060450"/>
            <a:ext cx="4675824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444500" indent="-444500" algn="l">
              <a:buSzPct val="75000"/>
              <a:buChar char="•"/>
              <a:defRPr sz="2500"/>
            </a:lvl1pPr>
          </a:lstStyle>
          <a:p>
            <a:pPr/>
            <a:r>
              <a:t>myproject/project/settings.py</a:t>
            </a:r>
          </a:p>
        </p:txBody>
      </p:sp>
      <p:sp>
        <p:nvSpPr>
          <p:cNvPr id="497" name="postgredb"/>
          <p:cNvSpPr/>
          <p:nvPr/>
        </p:nvSpPr>
        <p:spPr>
          <a:xfrm>
            <a:off x="6784492" y="1650999"/>
            <a:ext cx="1531316" cy="469901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pPr/>
            <a:r>
              <a:t>postgredb</a:t>
            </a:r>
          </a:p>
        </p:txBody>
      </p:sp>
      <p:sp>
        <p:nvSpPr>
          <p:cNvPr id="498" name="sqlserver"/>
          <p:cNvSpPr/>
          <p:nvPr/>
        </p:nvSpPr>
        <p:spPr>
          <a:xfrm>
            <a:off x="4110583" y="5121274"/>
            <a:ext cx="1367334" cy="469901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pPr/>
            <a:r>
              <a:t>sqlserver</a:t>
            </a:r>
          </a:p>
        </p:txBody>
      </p:sp>
      <p:sp>
        <p:nvSpPr>
          <p:cNvPr id="499" name="mysql"/>
          <p:cNvSpPr/>
          <p:nvPr/>
        </p:nvSpPr>
        <p:spPr>
          <a:xfrm>
            <a:off x="10972901" y="5121274"/>
            <a:ext cx="926898" cy="469901"/>
          </a:xfrm>
          <a:prstGeom prst="rect">
            <a:avLst/>
          </a:prstGeom>
          <a:blipFill>
            <a:blip r:embed="rId4"/>
          </a:blipFill>
          <a:ln w="12700">
            <a:miter lim="400000"/>
          </a:ln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pPr/>
            <a:r>
              <a:t>mysql</a:t>
            </a:r>
          </a:p>
        </p:txBody>
      </p:sp>
      <p:sp>
        <p:nvSpPr>
          <p:cNvPr id="500" name="註：sql server 詳見http://django-mssql.readthedocs.org/en/latest/"/>
          <p:cNvSpPr txBox="1"/>
          <p:nvPr/>
        </p:nvSpPr>
        <p:spPr>
          <a:xfrm>
            <a:off x="843394" y="9036049"/>
            <a:ext cx="7203212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900"/>
            </a:lvl1pPr>
          </a:lstStyle>
          <a:p>
            <a:pPr/>
            <a:r>
              <a:t>註：sql server 詳見http://django-mssql.readthedocs.org/en/latest/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附錄：request 介紹 &lt;HttpRequests類別的實作物件&gt;"/>
          <p:cNvSpPr txBox="1"/>
          <p:nvPr>
            <p:ph type="title"/>
          </p:nvPr>
        </p:nvSpPr>
        <p:spPr>
          <a:xfrm>
            <a:off x="-803815" y="-374650"/>
            <a:ext cx="11099801" cy="2159001"/>
          </a:xfrm>
          <a:prstGeom prst="rect">
            <a:avLst/>
          </a:prstGeom>
        </p:spPr>
        <p:txBody>
          <a:bodyPr/>
          <a:lstStyle>
            <a:lvl1pPr>
              <a:defRPr sz="3000"/>
            </a:lvl1pPr>
          </a:lstStyle>
          <a:p>
            <a:pPr/>
            <a:r>
              <a:t>附錄：request 介紹 &lt;HttpRequests類別的實作物件&gt;</a:t>
            </a:r>
          </a:p>
        </p:txBody>
      </p:sp>
      <p:sp>
        <p:nvSpPr>
          <p:cNvPr id="503" name="自帶參數(常用)：…"/>
          <p:cNvSpPr txBox="1"/>
          <p:nvPr/>
        </p:nvSpPr>
        <p:spPr>
          <a:xfrm>
            <a:off x="279925" y="1121833"/>
            <a:ext cx="11818621" cy="464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1" sz="2600">
                <a:latin typeface="Helvetica"/>
                <a:ea typeface="Helvetica"/>
                <a:cs typeface="Helvetica"/>
                <a:sym typeface="Helvetica"/>
              </a:defRPr>
            </a:pPr>
            <a:r>
              <a:t>自帶參數(常用)：</a:t>
            </a:r>
          </a:p>
          <a:p>
            <a:pPr marL="444500" indent="-444500" algn="l">
              <a:buSzPct val="75000"/>
              <a:buChar char="•"/>
              <a:defRPr sz="2600"/>
            </a:pPr>
            <a:r>
              <a:t>request.path: 請求此view的路徑。</a:t>
            </a:r>
          </a:p>
          <a:p>
            <a:pPr marL="444500" indent="-444500" algn="l">
              <a:buSzPct val="75000"/>
              <a:buChar char="•"/>
              <a:defRPr sz="2600"/>
            </a:pPr>
            <a:r>
              <a:t>request.method: 此次請求的HTTP方法。</a:t>
            </a:r>
          </a:p>
          <a:p>
            <a:pPr lvl="1" marL="889000" indent="-444500" algn="l">
              <a:buSzPct val="75000"/>
              <a:buChar char="•"/>
              <a:defRPr sz="2600"/>
            </a:pPr>
            <a:r>
              <a:t>ex. request.method == ‘POST’會回傳boolean。</a:t>
            </a:r>
          </a:p>
          <a:p>
            <a:pPr marL="444500" indent="-444500" algn="l">
              <a:buSzPct val="75000"/>
              <a:buChar char="•"/>
              <a:defRPr sz="2600"/>
            </a:pPr>
            <a:r>
              <a:t>request.POST/request.GET: 回傳 POST/GET 方法傳遞的dictionary-like物件。</a:t>
            </a:r>
          </a:p>
          <a:p>
            <a:pPr marL="444500" indent="-444500" algn="l">
              <a:buSzPct val="75000"/>
              <a:buChar char="•"/>
              <a:defRPr sz="2600"/>
            </a:pPr>
            <a:r>
              <a:t>request.COOKIES: 此次請求所帶的所有cookies。</a:t>
            </a:r>
          </a:p>
          <a:p>
            <a:pPr marL="444500" indent="-444500" algn="l">
              <a:buSzPct val="75000"/>
              <a:buChar char="•"/>
              <a:defRPr sz="2600"/>
            </a:pPr>
            <a:r>
              <a:t>request.META: 此次請求所有HTTP headers，為一dictionary，可用字典方法request.META.items()取得所有key-value。</a:t>
            </a:r>
          </a:p>
          <a:p>
            <a:pPr algn="l">
              <a:defRPr sz="2600"/>
            </a:pPr>
          </a:p>
        </p:txBody>
      </p:sp>
      <p:sp>
        <p:nvSpPr>
          <p:cNvPr id="504" name="middle-ware設置的參數：…"/>
          <p:cNvSpPr txBox="1"/>
          <p:nvPr/>
        </p:nvSpPr>
        <p:spPr>
          <a:xfrm>
            <a:off x="303858" y="4993216"/>
            <a:ext cx="12397084" cy="2451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1" sz="2600">
                <a:latin typeface="Helvetica"/>
                <a:ea typeface="Helvetica"/>
                <a:cs typeface="Helvetica"/>
                <a:sym typeface="Helvetica"/>
              </a:defRPr>
            </a:pPr>
            <a:r>
              <a:t>middle-ware設置的參數：</a:t>
            </a:r>
          </a:p>
          <a:p>
            <a:pPr marL="345722" indent="-345722" algn="l">
              <a:buSzPct val="75000"/>
              <a:buChar char="•"/>
              <a:defRPr sz="2600"/>
            </a:pPr>
            <a:r>
              <a:t>request.session: 一個dictionary-like物件，用來存取session。</a:t>
            </a:r>
          </a:p>
          <a:p>
            <a:pPr lvl="1" marL="790222" indent="-345722" algn="l">
              <a:buSzPct val="75000"/>
              <a:buChar char="•"/>
              <a:defRPr sz="2600"/>
            </a:pPr>
            <a:r>
              <a:t>ex. request.session[‘id’] = 1，可存入一個key=‘id’,value=1的session物件。</a:t>
            </a:r>
          </a:p>
          <a:p>
            <a:pPr marL="345722" indent="-345722" algn="l">
              <a:buSzPct val="75000"/>
              <a:buChar char="•"/>
              <a:defRPr sz="2600"/>
            </a:pPr>
            <a:r>
              <a:t>request.user: 如果網站有設置使用者，並且該使用者登入的情況之下，可由此取得AUTH_USER_MODEL物件，無登入情況之下會獲得AnonymousUser物件。</a:t>
            </a:r>
          </a:p>
        </p:txBody>
      </p:sp>
      <p:sp>
        <p:nvSpPr>
          <p:cNvPr id="505" name="自帶方法(常用)：…"/>
          <p:cNvSpPr txBox="1"/>
          <p:nvPr/>
        </p:nvSpPr>
        <p:spPr>
          <a:xfrm>
            <a:off x="311366" y="7450666"/>
            <a:ext cx="9554061" cy="190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1" sz="2600">
                <a:latin typeface="Helvetica"/>
                <a:ea typeface="Helvetica"/>
                <a:cs typeface="Helvetica"/>
                <a:sym typeface="Helvetica"/>
              </a:defRPr>
            </a:pPr>
            <a:r>
              <a:t>自帶方法(常用)：</a:t>
            </a:r>
          </a:p>
          <a:p>
            <a:pPr marL="345722" indent="-345722" algn="l">
              <a:buSzPct val="75000"/>
              <a:buChar char="•"/>
              <a:defRPr sz="2600"/>
            </a:pPr>
            <a:r>
              <a:t>request.get_full_path(): GET方法有帶查詢字符時的完整路徑。</a:t>
            </a:r>
          </a:p>
          <a:p>
            <a:pPr lvl="1" marL="790222" indent="-345722" algn="l">
              <a:buSzPct val="75000"/>
              <a:buChar char="•"/>
              <a:defRPr sz="2600"/>
            </a:pPr>
            <a:r>
              <a:t>ex. /blog/?page=1</a:t>
            </a:r>
          </a:p>
          <a:p>
            <a:pPr marL="345722" indent="-345722" algn="l">
              <a:buSzPct val="75000"/>
              <a:buChar char="•"/>
              <a:defRPr sz="2600"/>
            </a:pPr>
            <a:r>
              <a:t>request.get_host(): 得到主機(網域)名稱。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jojotenya@gmail.com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>
            <a:lvl1pPr>
              <a:defRPr u="sng">
                <a:hlinkClick r:id="rId2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2" invalidUrl="" action="" tgtFrame="" tooltip="" history="1" highlightClick="0" endSnd="0"/>
              </a:rPr>
              <a:t>jojotenya@gmail.com</a:t>
            </a:r>
          </a:p>
        </p:txBody>
      </p:sp>
      <p:sp>
        <p:nvSpPr>
          <p:cNvPr id="508" name="內文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Why MVC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Why MVC?</a:t>
            </a:r>
          </a:p>
        </p:txBody>
      </p:sp>
      <p:sp>
        <p:nvSpPr>
          <p:cNvPr id="151" name="分離商業邏輯與UI…"/>
          <p:cNvSpPr txBox="1"/>
          <p:nvPr/>
        </p:nvSpPr>
        <p:spPr>
          <a:xfrm>
            <a:off x="2692312" y="2940050"/>
            <a:ext cx="7401279" cy="562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1" marL="987777" indent="-543277" algn="l">
              <a:buSzPct val="75000"/>
              <a:buChar char="•"/>
              <a:defRPr sz="6200"/>
            </a:pPr>
            <a:r>
              <a:t>分離商業邏輯與UI</a:t>
            </a:r>
          </a:p>
          <a:p>
            <a:pPr lvl="1" marL="987777" indent="-543277" algn="l">
              <a:buSzPct val="75000"/>
              <a:buChar char="•"/>
              <a:defRPr sz="6200"/>
            </a:pPr>
            <a:r>
              <a:t>前後端可獨立作業</a:t>
            </a:r>
          </a:p>
          <a:p>
            <a:pPr lvl="1" marL="987777" indent="-543277" algn="l">
              <a:buSzPct val="75000"/>
              <a:buChar char="•"/>
              <a:defRPr sz="6200"/>
            </a:pPr>
            <a:r>
              <a:t>擁有更多彈性</a:t>
            </a:r>
          </a:p>
          <a:p>
            <a:pPr lvl="1" marL="987777" indent="-543277" algn="l">
              <a:buSzPct val="75000"/>
              <a:buChar char="•"/>
              <a:defRPr sz="6200"/>
            </a:pPr>
            <a:r>
              <a:t>較容易維護</a:t>
            </a:r>
          </a:p>
          <a:p>
            <a:pPr lvl="1" marL="987777" indent="-543277" algn="l">
              <a:buSzPct val="75000"/>
              <a:buChar char="•"/>
              <a:defRPr sz="6200"/>
            </a:pPr>
            <a:r>
              <a:t>降低複雜度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影像" descr="影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3766" y="1428166"/>
            <a:ext cx="9196357" cy="6897268"/>
          </a:xfrm>
          <a:prstGeom prst="rect">
            <a:avLst/>
          </a:prstGeom>
          <a:ln w="12700">
            <a:miter lim="400000"/>
          </a:ln>
        </p:spPr>
      </p:pic>
      <p:pic>
        <p:nvPicPr>
          <p:cNvPr id="154" name="影像" descr="影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872133" y="675977"/>
            <a:ext cx="2761490" cy="2761490"/>
          </a:xfrm>
          <a:prstGeom prst="rect">
            <a:avLst/>
          </a:prstGeom>
          <a:ln w="12700">
            <a:miter lim="400000"/>
          </a:ln>
        </p:spPr>
      </p:pic>
      <p:pic>
        <p:nvPicPr>
          <p:cNvPr id="155" name="影像" descr="影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872133" y="3779010"/>
            <a:ext cx="2761490" cy="276149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6" name="影像" descr="影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872133" y="6882044"/>
            <a:ext cx="2761490" cy="2761490"/>
          </a:xfrm>
          <a:prstGeom prst="rect">
            <a:avLst/>
          </a:prstGeom>
          <a:ln w="12700">
            <a:miter lim="400000"/>
          </a:ln>
        </p:spPr>
      </p:pic>
      <p:sp>
        <p:nvSpPr>
          <p:cNvPr id="157" name="models.py"/>
          <p:cNvSpPr txBox="1"/>
          <p:nvPr/>
        </p:nvSpPr>
        <p:spPr>
          <a:xfrm>
            <a:off x="10259173" y="438150"/>
            <a:ext cx="237552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models.py</a:t>
            </a:r>
          </a:p>
        </p:txBody>
      </p:sp>
      <p:sp>
        <p:nvSpPr>
          <p:cNvPr id="158" name="views.py"/>
          <p:cNvSpPr txBox="1"/>
          <p:nvPr/>
        </p:nvSpPr>
        <p:spPr>
          <a:xfrm>
            <a:off x="10242707" y="3541943"/>
            <a:ext cx="2020343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views.py</a:t>
            </a:r>
          </a:p>
        </p:txBody>
      </p:sp>
      <p:sp>
        <p:nvSpPr>
          <p:cNvPr id="159" name="templates"/>
          <p:cNvSpPr txBox="1"/>
          <p:nvPr/>
        </p:nvSpPr>
        <p:spPr>
          <a:xfrm>
            <a:off x="10306318" y="6645737"/>
            <a:ext cx="2248720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templates</a:t>
            </a:r>
          </a:p>
        </p:txBody>
      </p:sp>
      <p:sp>
        <p:nvSpPr>
          <p:cNvPr id="160" name="線條"/>
          <p:cNvSpPr/>
          <p:nvPr/>
        </p:nvSpPr>
        <p:spPr>
          <a:xfrm flipV="1">
            <a:off x="5790935" y="2364995"/>
            <a:ext cx="4434021" cy="386262"/>
          </a:xfrm>
          <a:prstGeom prst="line">
            <a:avLst/>
          </a:prstGeom>
          <a:ln w="127000">
            <a:solidFill>
              <a:srgbClr val="1A931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161" name="線條"/>
          <p:cNvSpPr/>
          <p:nvPr/>
        </p:nvSpPr>
        <p:spPr>
          <a:xfrm>
            <a:off x="6197600" y="4577543"/>
            <a:ext cx="4070681" cy="410999"/>
          </a:xfrm>
          <a:prstGeom prst="line">
            <a:avLst/>
          </a:prstGeom>
          <a:ln w="127000">
            <a:solidFill>
              <a:srgbClr val="1A931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162" name="線條"/>
          <p:cNvSpPr/>
          <p:nvPr/>
        </p:nvSpPr>
        <p:spPr>
          <a:xfrm>
            <a:off x="7526602" y="5798745"/>
            <a:ext cx="2721170" cy="2390741"/>
          </a:xfrm>
          <a:prstGeom prst="line">
            <a:avLst/>
          </a:prstGeom>
          <a:ln w="127000">
            <a:solidFill>
              <a:srgbClr val="1A931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_rels/theme1.xml.rels><?xml version="1.0" encoding="UTF-8"?>
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?>
<Relationships xmlns="http://schemas.openxmlformats.org/package/2006/relationships"><Relationship Id="rId1" Type="http://schemas.openxmlformats.org/officeDocument/2006/relationships/image" Target="../media/image2.png"/></Relationships>
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